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7" r:id="rId5"/>
    <p:sldId id="266" r:id="rId6"/>
    <p:sldId id="258" r:id="rId7"/>
    <p:sldId id="259" r:id="rId8"/>
    <p:sldId id="260" r:id="rId9"/>
    <p:sldId id="268" r:id="rId10"/>
    <p:sldId id="267" r:id="rId11"/>
    <p:sldId id="262" r:id="rId12"/>
    <p:sldId id="269" r:id="rId13"/>
    <p:sldId id="271" r:id="rId14"/>
    <p:sldId id="272" r:id="rId15"/>
    <p:sldId id="261" r:id="rId16"/>
    <p:sldId id="270" r:id="rId17"/>
    <p:sldId id="274" r:id="rId18"/>
    <p:sldId id="275" r:id="rId19"/>
    <p:sldId id="276" r:id="rId20"/>
    <p:sldId id="277" r:id="rId21"/>
    <p:sldId id="279" r:id="rId22"/>
    <p:sldId id="273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975A-4E20-4F10-8541-9633C077338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B28E-5EFF-44E9-A6B9-E25265B4C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49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975A-4E20-4F10-8541-9633C077338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B28E-5EFF-44E9-A6B9-E25265B4C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13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975A-4E20-4F10-8541-9633C077338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B28E-5EFF-44E9-A6B9-E25265B4C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62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975A-4E20-4F10-8541-9633C077338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B28E-5EFF-44E9-A6B9-E25265B4C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2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975A-4E20-4F10-8541-9633C077338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B28E-5EFF-44E9-A6B9-E25265B4C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31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975A-4E20-4F10-8541-9633C077338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B28E-5EFF-44E9-A6B9-E25265B4C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60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975A-4E20-4F10-8541-9633C077338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B28E-5EFF-44E9-A6B9-E25265B4C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44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975A-4E20-4F10-8541-9633C077338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B28E-5EFF-44E9-A6B9-E25265B4C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65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975A-4E20-4F10-8541-9633C077338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B28E-5EFF-44E9-A6B9-E25265B4C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14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975A-4E20-4F10-8541-9633C077338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B28E-5EFF-44E9-A6B9-E25265B4C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29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975A-4E20-4F10-8541-9633C077338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B28E-5EFF-44E9-A6B9-E25265B4C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5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4975A-4E20-4F10-8541-9633C077338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B28E-5EFF-44E9-A6B9-E25265B4C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1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" y="1836335"/>
            <a:ext cx="12195238" cy="5046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515" y="0"/>
            <a:ext cx="4399216" cy="682310"/>
          </a:xfrm>
        </p:spPr>
        <p:txBody>
          <a:bodyPr>
            <a:noAutofit/>
          </a:bodyPr>
          <a:lstStyle/>
          <a:p>
            <a:r>
              <a:rPr lang="el-GR" sz="4800" b="1" dirty="0" smtClean="0">
                <a:solidFill>
                  <a:srgbClr val="820000"/>
                </a:solidFill>
              </a:rPr>
              <a:t>ΑΓΡΟΤΑΥΤΟΤΗΤΑ</a:t>
            </a:r>
            <a:endParaRPr lang="el-GR" sz="4800" b="1" dirty="0">
              <a:solidFill>
                <a:srgbClr val="82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CFE685-1BCD-44B8-ABBD-90E685BD0D6E}"/>
              </a:ext>
            </a:extLst>
          </p:cNvPr>
          <p:cNvSpPr/>
          <p:nvPr/>
        </p:nvSpPr>
        <p:spPr>
          <a:xfrm>
            <a:off x="2207581" y="2350978"/>
            <a:ext cx="846041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400" b="1" dirty="0"/>
          </a:p>
          <a:p>
            <a:pPr algn="ctr"/>
            <a:endParaRPr lang="en-GB" sz="2000" dirty="0"/>
          </a:p>
          <a:p>
            <a:pPr algn="ctr"/>
            <a:endParaRPr lang="el-GR" sz="2000" dirty="0" smtClean="0"/>
          </a:p>
          <a:p>
            <a:pPr algn="ctr"/>
            <a:endParaRPr lang="el-GR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B2B4CC-A00F-4F73-8A35-6C1C5F8156DE}"/>
              </a:ext>
            </a:extLst>
          </p:cNvPr>
          <p:cNvSpPr/>
          <p:nvPr/>
        </p:nvSpPr>
        <p:spPr>
          <a:xfrm>
            <a:off x="2627539" y="1836335"/>
            <a:ext cx="7173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Ενότητα 03</a:t>
            </a:r>
            <a:endParaRPr lang="el-GR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15479" y="0"/>
            <a:ext cx="11761042" cy="751992"/>
            <a:chOff x="30364" y="86477"/>
            <a:chExt cx="11761042" cy="7519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91A052-8100-4517-867F-2E713D3D3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64" y="86477"/>
              <a:ext cx="1493636" cy="751992"/>
            </a:xfrm>
            <a:prstGeom prst="rect">
              <a:avLst/>
            </a:prstGeom>
          </p:spPr>
        </p:pic>
        <p:pic>
          <p:nvPicPr>
            <p:cNvPr id="1028" name="Picture 4" descr="http://www2.inab.certh.gr/wp-content/uploads/2016/11/rsz_inab-logo_eng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4106" y="138623"/>
              <a:ext cx="12573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166123" y="56217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 smtClean="0"/>
              <a:t>Ινστιτούτου </a:t>
            </a:r>
            <a:r>
              <a:rPr lang="el-GR" dirty="0"/>
              <a:t>Εφαρμοσμένων </a:t>
            </a:r>
            <a:r>
              <a:rPr lang="el-GR" dirty="0" err="1"/>
              <a:t>Βιοεπιστημών</a:t>
            </a:r>
            <a:r>
              <a:rPr lang="en-GB" dirty="0"/>
              <a:t> (INEB)</a:t>
            </a:r>
            <a:endParaRPr lang="el-GR" dirty="0"/>
          </a:p>
          <a:p>
            <a:pPr algn="ctr"/>
            <a:r>
              <a:rPr lang="el-GR" dirty="0"/>
              <a:t>Εθνικό Κέντρο</a:t>
            </a:r>
            <a:r>
              <a:rPr lang="en-GB" dirty="0"/>
              <a:t> </a:t>
            </a:r>
            <a:r>
              <a:rPr lang="el-GR" dirty="0"/>
              <a:t>Έρευνας και Τεχνολογικής Ανάπτυξης (ΕΚΕΤΑ) 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B2B4CC-A00F-4F73-8A35-6C1C5F8156DE}"/>
              </a:ext>
            </a:extLst>
          </p:cNvPr>
          <p:cNvSpPr/>
          <p:nvPr/>
        </p:nvSpPr>
        <p:spPr>
          <a:xfrm>
            <a:off x="2627539" y="2686261"/>
            <a:ext cx="7173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Ταυτοποίηση ειδών με την ανάλυση «Γραμμωτού Κώδικα» </a:t>
            </a:r>
            <a:r>
              <a:rPr lang="en-GB" sz="2800" b="1" dirty="0" smtClean="0"/>
              <a:t>DNA (DNA Barcoding)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1142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2039"/>
              </p:ext>
            </p:extLst>
          </p:nvPr>
        </p:nvGraphicFramePr>
        <p:xfrm>
          <a:off x="611664" y="1321666"/>
          <a:ext cx="10968672" cy="17145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07564">
                  <a:extLst>
                    <a:ext uri="{9D8B030D-6E8A-4147-A177-3AD203B41FA5}">
                      <a16:colId xmlns:a16="http://schemas.microsoft.com/office/drawing/2014/main" val="1465301353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733654980"/>
                    </a:ext>
                  </a:extLst>
                </a:gridCol>
                <a:gridCol w="2269173">
                  <a:extLst>
                    <a:ext uri="{9D8B030D-6E8A-4147-A177-3AD203B41FA5}">
                      <a16:colId xmlns:a16="http://schemas.microsoft.com/office/drawing/2014/main" val="1721842774"/>
                    </a:ext>
                  </a:extLst>
                </a:gridCol>
                <a:gridCol w="2232787">
                  <a:extLst>
                    <a:ext uri="{9D8B030D-6E8A-4147-A177-3AD203B41FA5}">
                      <a16:colId xmlns:a16="http://schemas.microsoft.com/office/drawing/2014/main" val="1732777547"/>
                    </a:ext>
                  </a:extLst>
                </a:gridCol>
                <a:gridCol w="3103628">
                  <a:extLst>
                    <a:ext uri="{9D8B030D-6E8A-4147-A177-3AD203B41FA5}">
                      <a16:colId xmlns:a16="http://schemas.microsoft.com/office/drawing/2014/main" val="406562676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DNA barcode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 smtClean="0">
                          <a:effectLst/>
                        </a:rPr>
                        <a:t>Ανοδικός</a:t>
                      </a:r>
                      <a:r>
                        <a:rPr lang="el-GR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l-GR" sz="1200" b="1" u="none" strike="noStrike" dirty="0" err="1" smtClean="0">
                          <a:effectLst/>
                        </a:rPr>
                        <a:t>εκκινητής</a:t>
                      </a:r>
                      <a:r>
                        <a:rPr lang="el-GR" sz="1200" b="1" u="none" strike="noStrike" dirty="0" smtClean="0">
                          <a:effectLst/>
                        </a:rPr>
                        <a:t> </a:t>
                      </a:r>
                      <a:r>
                        <a:rPr lang="el-GR" sz="1200" b="1" u="none" strike="noStrike" dirty="0">
                          <a:effectLst/>
                        </a:rPr>
                        <a:t>(5'-3')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 smtClean="0">
                          <a:effectLst/>
                        </a:rPr>
                        <a:t>Καθοδικός </a:t>
                      </a:r>
                      <a:r>
                        <a:rPr lang="el-GR" sz="1200" b="1" u="none" strike="noStrike" dirty="0" err="1">
                          <a:effectLst/>
                        </a:rPr>
                        <a:t>εκκινητή</a:t>
                      </a:r>
                      <a:r>
                        <a:rPr lang="el-GR" sz="1200" b="1" u="none" strike="noStrike" dirty="0">
                          <a:effectLst/>
                        </a:rPr>
                        <a:t> (5'-3')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 smtClean="0">
                          <a:effectLst/>
                        </a:rPr>
                        <a:t>Θερμοκρασία υβριδισμού (</a:t>
                      </a:r>
                      <a:r>
                        <a:rPr lang="en-GB" sz="1200" b="1" u="none" strike="noStrike" dirty="0" smtClean="0">
                          <a:effectLst/>
                        </a:rPr>
                        <a:t>Tm</a:t>
                      </a:r>
                      <a:r>
                        <a:rPr lang="el-GR" sz="1200" b="1" u="none" strike="noStrike" baseline="0" dirty="0" smtClean="0">
                          <a:effectLst/>
                        </a:rPr>
                        <a:t> ο</a:t>
                      </a:r>
                      <a:r>
                        <a:rPr lang="en-GB" sz="1200" b="1" u="none" strike="noStrike" baseline="0" dirty="0" smtClean="0">
                          <a:effectLst/>
                        </a:rPr>
                        <a:t>C)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effectLst/>
                        </a:rPr>
                        <a:t>Αναφορά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8779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ITS2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ATGCGATACTTGGTGTGAAT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GACGCTTCTCCAGACTACAAT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52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Yao et al. 2010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85308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trnL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CGAAATCGGTAGACGCTACG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GGGGATAGAGGGACTTGAAC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55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Taberlet</a:t>
                      </a:r>
                      <a:r>
                        <a:rPr lang="en-GB" sz="1200" u="none" strike="noStrike" dirty="0">
                          <a:effectLst/>
                        </a:rPr>
                        <a:t> et al. 2006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453276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err="1">
                          <a:effectLst/>
                        </a:rPr>
                        <a:t>rbcL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ATGTCACCACAAACAGAGACTAAAGC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CTTCTGCTACAAATAAGAATCGATCTC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55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Kress W.J. &amp; Erickson D.L. 2007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31288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rpoC1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GGCAAAGAGGGAAGATTTCG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CCATAAGCATATCTTGAGTTGG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53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Sass et al. 2007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0806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err="1">
                          <a:effectLst/>
                        </a:rPr>
                        <a:t>rpoB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AAGTGCATTGTTGGAACTGG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GATCCCAGCATCACAATTCC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48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Sass et al. 2007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87772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err="1">
                          <a:effectLst/>
                        </a:rPr>
                        <a:t>matK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CGTACAGTACTTTTGTGTTTACGAG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ACCCAGTCCATCTGGAAATCTTGGTTC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52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CBOL Plant Working Group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029684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err="1">
                          <a:effectLst/>
                        </a:rPr>
                        <a:t>psbA-trnH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GTTATGCATGAACGTAATGCTC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CGCGCATGGTGGATTCACAATCC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55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Sang et al. 1997/ Tate J.A</a:t>
                      </a:r>
                      <a:r>
                        <a:rPr lang="da-DK" sz="1200" u="none" strike="noStrike" dirty="0" smtClean="0">
                          <a:effectLst/>
                        </a:rPr>
                        <a:t>.&amp;</a:t>
                      </a:r>
                      <a:r>
                        <a:rPr lang="da-DK" sz="1200" u="none" strike="noStrike" dirty="0" err="1" smtClean="0">
                          <a:effectLst/>
                        </a:rPr>
                        <a:t>Simpton</a:t>
                      </a:r>
                      <a:r>
                        <a:rPr lang="da-DK" sz="1200" u="none" strike="noStrike" dirty="0" smtClean="0">
                          <a:effectLst/>
                        </a:rPr>
                        <a:t> </a:t>
                      </a:r>
                      <a:r>
                        <a:rPr lang="da-DK" sz="1200" u="none" strike="noStrike" dirty="0">
                          <a:effectLst/>
                        </a:rPr>
                        <a:t>B.B. 2003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74642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err="1">
                          <a:effectLst/>
                        </a:rPr>
                        <a:t>psbK-psbI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TTAGCCTTTGTTTGGCAAG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AGAGTTTGAGAGTAAGCAT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50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CBOL Plant Working Group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404399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61994"/>
              </p:ext>
            </p:extLst>
          </p:nvPr>
        </p:nvGraphicFramePr>
        <p:xfrm>
          <a:off x="611664" y="4074843"/>
          <a:ext cx="5087099" cy="176136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65925">
                  <a:extLst>
                    <a:ext uri="{9D8B030D-6E8A-4147-A177-3AD203B41FA5}">
                      <a16:colId xmlns:a16="http://schemas.microsoft.com/office/drawing/2014/main" val="975614647"/>
                    </a:ext>
                  </a:extLst>
                </a:gridCol>
                <a:gridCol w="2721174">
                  <a:extLst>
                    <a:ext uri="{9D8B030D-6E8A-4147-A177-3AD203B41FA5}">
                      <a16:colId xmlns:a16="http://schemas.microsoft.com/office/drawing/2014/main" val="829930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Αντιδραστήρια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Τελική συγκέντρωση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0970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Ρυθμιστικό διάλυμα </a:t>
                      </a:r>
                      <a:r>
                        <a:rPr lang="el-GR" sz="1200" dirty="0" err="1" smtClean="0">
                          <a:effectLst/>
                        </a:rPr>
                        <a:t>πολυμεράσης</a:t>
                      </a:r>
                      <a:r>
                        <a:rPr lang="en-US" sz="1200" dirty="0" smtClean="0">
                          <a:effectLst/>
                        </a:rPr>
                        <a:t>  </a:t>
                      </a:r>
                      <a:r>
                        <a:rPr lang="el-GR" sz="1200" dirty="0" smtClean="0">
                          <a:effectLst/>
                        </a:rPr>
                        <a:t>(με </a:t>
                      </a:r>
                      <a:r>
                        <a:rPr lang="en-GB" sz="1200" dirty="0" smtClean="0">
                          <a:effectLst/>
                        </a:rPr>
                        <a:t>15 </a:t>
                      </a:r>
                      <a:r>
                        <a:rPr lang="en-GB" sz="1200" dirty="0" err="1" smtClean="0">
                          <a:effectLst/>
                        </a:rPr>
                        <a:t>mM</a:t>
                      </a:r>
                      <a:r>
                        <a:rPr lang="en-GB" sz="1200" baseline="0" dirty="0" smtClean="0">
                          <a:effectLst/>
                        </a:rPr>
                        <a:t> MgCl2) </a:t>
                      </a:r>
                      <a:r>
                        <a:rPr lang="en-US" sz="1200" dirty="0" smtClean="0">
                          <a:effectLst/>
                        </a:rPr>
                        <a:t>10X</a:t>
                      </a:r>
                      <a:r>
                        <a:rPr lang="el-GR" sz="1200" dirty="0" smtClean="0">
                          <a:effectLst/>
                        </a:rPr>
                        <a:t>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1X (1,5</a:t>
                      </a:r>
                      <a:r>
                        <a:rPr lang="el-GR" sz="1200" baseline="0" dirty="0" smtClean="0">
                          <a:effectLst/>
                        </a:rPr>
                        <a:t> </a:t>
                      </a:r>
                      <a:r>
                        <a:rPr lang="en-GB" sz="1200" baseline="0" dirty="0" err="1" smtClean="0">
                          <a:effectLst/>
                        </a:rPr>
                        <a:t>mM</a:t>
                      </a:r>
                      <a:r>
                        <a:rPr lang="en-GB" sz="1200" baseline="0" dirty="0" smtClean="0">
                          <a:effectLst/>
                        </a:rPr>
                        <a:t> MgCl2)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0801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Μίγμα</a:t>
                      </a:r>
                      <a:r>
                        <a:rPr lang="el-GR" sz="1200" baseline="0" dirty="0" smtClean="0">
                          <a:effectLst/>
                        </a:rPr>
                        <a:t> </a:t>
                      </a:r>
                      <a:r>
                        <a:rPr lang="el-GR" sz="1200" baseline="0" dirty="0" err="1" smtClean="0">
                          <a:effectLst/>
                        </a:rPr>
                        <a:t>νουκλεοτιδίων</a:t>
                      </a:r>
                      <a:r>
                        <a:rPr lang="el-GR" sz="1200" dirty="0" smtClean="0">
                          <a:effectLst/>
                        </a:rPr>
                        <a:t> </a:t>
                      </a:r>
                      <a:r>
                        <a:rPr lang="el-GR" sz="1200" dirty="0">
                          <a:effectLst/>
                        </a:rPr>
                        <a:t>(10mM)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0,2 mM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406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Ανοδικός </a:t>
                      </a:r>
                      <a:r>
                        <a:rPr lang="el-GR" sz="1200" dirty="0" err="1" smtClean="0">
                          <a:effectLst/>
                        </a:rPr>
                        <a:t>εκκινητής</a:t>
                      </a:r>
                      <a:r>
                        <a:rPr lang="el-GR" sz="1200" dirty="0" smtClean="0">
                          <a:effectLst/>
                        </a:rPr>
                        <a:t> (10 </a:t>
                      </a:r>
                      <a:r>
                        <a:rPr lang="el-GR" sz="1200" dirty="0" err="1">
                          <a:effectLst/>
                        </a:rPr>
                        <a:t>μM</a:t>
                      </a:r>
                      <a:r>
                        <a:rPr lang="el-GR" sz="1200" dirty="0">
                          <a:effectLst/>
                        </a:rPr>
                        <a:t>)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0,2 μΜ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8460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Καθοδικός</a:t>
                      </a:r>
                      <a:r>
                        <a:rPr lang="el-GR" sz="1200" baseline="0" dirty="0" smtClean="0">
                          <a:effectLst/>
                        </a:rPr>
                        <a:t> </a:t>
                      </a:r>
                      <a:r>
                        <a:rPr lang="el-GR" sz="1200" baseline="0" dirty="0" err="1" smtClean="0">
                          <a:effectLst/>
                        </a:rPr>
                        <a:t>εκκινητής</a:t>
                      </a:r>
                      <a:r>
                        <a:rPr lang="el-GR" sz="1200" baseline="0" dirty="0" smtClean="0">
                          <a:effectLst/>
                        </a:rPr>
                        <a:t> </a:t>
                      </a:r>
                      <a:r>
                        <a:rPr lang="el-GR" sz="1200" dirty="0" smtClean="0">
                          <a:effectLst/>
                        </a:rPr>
                        <a:t>(10 </a:t>
                      </a:r>
                      <a:r>
                        <a:rPr lang="el-GR" sz="1200" dirty="0" err="1">
                          <a:effectLst/>
                        </a:rPr>
                        <a:t>μΜ</a:t>
                      </a:r>
                      <a:r>
                        <a:rPr lang="el-GR" sz="1200" dirty="0">
                          <a:effectLst/>
                        </a:rPr>
                        <a:t>)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0,2 μΜ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918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DNA </a:t>
                      </a:r>
                      <a:r>
                        <a:rPr lang="el-GR" sz="1200" dirty="0" err="1" smtClean="0">
                          <a:effectLst/>
                        </a:rPr>
                        <a:t>πολυμεράση</a:t>
                      </a:r>
                      <a:r>
                        <a:rPr lang="el-GR" sz="1200" baseline="0" dirty="0" smtClean="0">
                          <a:effectLst/>
                        </a:rPr>
                        <a:t> (</a:t>
                      </a:r>
                      <a:r>
                        <a:rPr lang="en-US" sz="1200" dirty="0" smtClean="0">
                          <a:effectLst/>
                        </a:rPr>
                        <a:t>5U/</a:t>
                      </a:r>
                      <a:r>
                        <a:rPr lang="el-GR" sz="1200" dirty="0">
                          <a:effectLst/>
                        </a:rPr>
                        <a:t>μ</a:t>
                      </a:r>
                      <a:r>
                        <a:rPr lang="en-US" sz="1200" dirty="0" smtClean="0">
                          <a:effectLst/>
                        </a:rPr>
                        <a:t>l</a:t>
                      </a:r>
                      <a:r>
                        <a:rPr lang="el-GR" sz="1200" dirty="0" smtClean="0">
                          <a:effectLst/>
                        </a:rPr>
                        <a:t>)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 </a:t>
                      </a:r>
                      <a:r>
                        <a:rPr lang="el-GR" sz="1200" dirty="0" smtClean="0">
                          <a:effectLst/>
                        </a:rPr>
                        <a:t>U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373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DNA εκμαγείο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20 ng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5198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Νερό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Σε </a:t>
                      </a:r>
                      <a:r>
                        <a:rPr lang="el-GR" sz="1200" dirty="0">
                          <a:effectLst/>
                        </a:rPr>
                        <a:t>20 </a:t>
                      </a:r>
                      <a:r>
                        <a:rPr lang="el-GR" sz="1200" dirty="0" err="1">
                          <a:effectLst/>
                        </a:rPr>
                        <a:t>μl</a:t>
                      </a:r>
                      <a:r>
                        <a:rPr lang="el-GR" sz="1200" dirty="0">
                          <a:effectLst/>
                        </a:rPr>
                        <a:t> τελικό όγκο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347707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877551"/>
              </p:ext>
            </p:extLst>
          </p:nvPr>
        </p:nvGraphicFramePr>
        <p:xfrm>
          <a:off x="6639288" y="4074842"/>
          <a:ext cx="4941048" cy="176136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76611">
                  <a:extLst>
                    <a:ext uri="{9D8B030D-6E8A-4147-A177-3AD203B41FA5}">
                      <a16:colId xmlns:a16="http://schemas.microsoft.com/office/drawing/2014/main" val="242591791"/>
                    </a:ext>
                  </a:extLst>
                </a:gridCol>
                <a:gridCol w="1067120">
                  <a:extLst>
                    <a:ext uri="{9D8B030D-6E8A-4147-A177-3AD203B41FA5}">
                      <a16:colId xmlns:a16="http://schemas.microsoft.com/office/drawing/2014/main" val="784317009"/>
                    </a:ext>
                  </a:extLst>
                </a:gridCol>
                <a:gridCol w="1280258">
                  <a:extLst>
                    <a:ext uri="{9D8B030D-6E8A-4147-A177-3AD203B41FA5}">
                      <a16:colId xmlns:a16="http://schemas.microsoft.com/office/drawing/2014/main" val="4127115249"/>
                    </a:ext>
                  </a:extLst>
                </a:gridCol>
                <a:gridCol w="1317059">
                  <a:extLst>
                    <a:ext uri="{9D8B030D-6E8A-4147-A177-3AD203B41FA5}">
                      <a16:colId xmlns:a16="http://schemas.microsoft.com/office/drawing/2014/main" val="17398105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Στάδιο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Θερμοκρασία (</a:t>
                      </a:r>
                      <a:r>
                        <a:rPr lang="el-GR" sz="1200" baseline="30000" dirty="0" err="1">
                          <a:effectLst/>
                        </a:rPr>
                        <a:t>ο</a:t>
                      </a:r>
                      <a:r>
                        <a:rPr lang="el-GR" sz="1200" dirty="0" err="1">
                          <a:effectLst/>
                        </a:rPr>
                        <a:t>C</a:t>
                      </a:r>
                      <a:r>
                        <a:rPr lang="el-GR" sz="1200" dirty="0">
                          <a:effectLst/>
                        </a:rPr>
                        <a:t>)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Χρόνος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Κύκλοι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8293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effectLst/>
                        </a:rPr>
                        <a:t>Αποδιάταξη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94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3 λεπτά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6620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effectLst/>
                        </a:rPr>
                        <a:t>Αποδιάταξη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94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30 δευτερόλεπτα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45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068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Υβριδισμός </a:t>
                      </a:r>
                      <a:r>
                        <a:rPr lang="el-GR" sz="1200" dirty="0" err="1" smtClean="0">
                          <a:effectLst/>
                        </a:rPr>
                        <a:t>εκκινητών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εκκινητών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30 δευτερόλεπτα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45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5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Επιμήκυνση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72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l-GR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δευτερόλεπτα/ 500 </a:t>
                      </a:r>
                      <a:r>
                        <a:rPr lang="en-GB" sz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προϊόν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45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946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Επιμήκυνση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72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λεπτά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73693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1999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Ενδεικτικές συνθήκες ενίσχυσης φυτικών </a:t>
            </a:r>
            <a:r>
              <a:rPr lang="en-GB" sz="3200" b="1" dirty="0" smtClean="0">
                <a:latin typeface="+mn-lt"/>
              </a:rPr>
              <a:t>DNA Barcodes</a:t>
            </a:r>
            <a:endParaRPr lang="el-G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88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1999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err="1" smtClean="0">
                <a:latin typeface="+mn-lt"/>
              </a:rPr>
              <a:t>Αλληλούχηση</a:t>
            </a:r>
            <a:r>
              <a:rPr lang="el-GR" sz="3200" b="1" dirty="0" smtClean="0">
                <a:latin typeface="+mn-lt"/>
              </a:rPr>
              <a:t> των </a:t>
            </a:r>
            <a:r>
              <a:rPr lang="en-GB" sz="3200" b="1" dirty="0" smtClean="0">
                <a:latin typeface="+mn-lt"/>
              </a:rPr>
              <a:t>PCR </a:t>
            </a:r>
            <a:r>
              <a:rPr lang="el-GR" sz="3200" b="1" dirty="0" smtClean="0">
                <a:latin typeface="+mn-lt"/>
              </a:rPr>
              <a:t>προϊόντων του </a:t>
            </a:r>
            <a:r>
              <a:rPr lang="en-GB" sz="3200" b="1" dirty="0" smtClean="0">
                <a:latin typeface="+mn-lt"/>
              </a:rPr>
              <a:t>DNA Barcoding</a:t>
            </a:r>
            <a:endParaRPr lang="el-GR" sz="32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8218" y="961269"/>
            <a:ext cx="51119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/>
              <a:t>Η </a:t>
            </a:r>
            <a:r>
              <a:rPr lang="el-GR" sz="2000" dirty="0" err="1" smtClean="0"/>
              <a:t>αλληλούχηση</a:t>
            </a:r>
            <a:r>
              <a:rPr lang="el-GR" sz="2000" dirty="0" smtClean="0"/>
              <a:t> συνήθως </a:t>
            </a:r>
            <a:r>
              <a:rPr lang="el-GR" sz="2000" dirty="0" err="1" smtClean="0"/>
              <a:t>πραγματοποείται</a:t>
            </a:r>
            <a:r>
              <a:rPr lang="el-GR" sz="2000" dirty="0" smtClean="0"/>
              <a:t> με </a:t>
            </a:r>
            <a:r>
              <a:rPr lang="en-GB" sz="2000" dirty="0" smtClean="0"/>
              <a:t>Sanger sequencing </a:t>
            </a:r>
            <a:r>
              <a:rPr lang="el-GR" sz="2000" dirty="0" smtClean="0"/>
              <a:t>τεχνολογίες</a:t>
            </a:r>
            <a:r>
              <a:rPr lang="en-GB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lvl="1" algn="just"/>
            <a:r>
              <a:rPr lang="en-GB" sz="2000" b="1" u="sng" dirty="0" smtClean="0"/>
              <a:t>Sanger sequencing</a:t>
            </a:r>
            <a:endParaRPr lang="el-GR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dirty="0"/>
              <a:t>Ε</a:t>
            </a:r>
            <a:r>
              <a:rPr lang="el-GR" sz="2000" dirty="0" smtClean="0"/>
              <a:t>πιλεκτική </a:t>
            </a:r>
            <a:r>
              <a:rPr lang="el-GR" sz="2000" dirty="0"/>
              <a:t>ενσωμάτωση </a:t>
            </a:r>
            <a:r>
              <a:rPr lang="el-GR" sz="2000" dirty="0" smtClean="0"/>
              <a:t>επισημασμένων </a:t>
            </a:r>
            <a:r>
              <a:rPr lang="el-GR" sz="2000" dirty="0" err="1" smtClean="0"/>
              <a:t>νουκλεοτιδίων</a:t>
            </a:r>
            <a:r>
              <a:rPr lang="el-GR" sz="2000" dirty="0" smtClean="0"/>
              <a:t> τερματισμού της αντιγραφής (</a:t>
            </a:r>
            <a:r>
              <a:rPr lang="en-GB" sz="2000" dirty="0" err="1" smtClean="0"/>
              <a:t>ddNTPs</a:t>
            </a:r>
            <a:r>
              <a:rPr lang="en-GB" sz="2000" dirty="0" smtClean="0"/>
              <a:t>)</a:t>
            </a:r>
            <a:r>
              <a:rPr lang="el-GR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E</a:t>
            </a:r>
            <a:r>
              <a:rPr lang="el-GR" sz="2000" dirty="0" err="1" smtClean="0"/>
              <a:t>πισημανση</a:t>
            </a:r>
            <a:r>
              <a:rPr lang="el-GR" sz="2000" dirty="0" smtClean="0"/>
              <a:t> </a:t>
            </a:r>
            <a:r>
              <a:rPr lang="en-GB" sz="2000" dirty="0" err="1" smtClean="0"/>
              <a:t>ddNTPs</a:t>
            </a:r>
            <a:r>
              <a:rPr lang="el-GR" sz="2000" dirty="0" smtClean="0"/>
              <a:t> με ραδιενέργεια ή φθορίζουσες ουσίες.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Η </a:t>
            </a:r>
            <a:r>
              <a:rPr lang="el-GR" sz="2000" dirty="0" err="1" smtClean="0"/>
              <a:t>αλληλούχηση</a:t>
            </a:r>
            <a:r>
              <a:rPr lang="el-GR" sz="2000" dirty="0" smtClean="0"/>
              <a:t> πραγματοποιείται σε αυτοματοποιημένες μηχανές ανίχνευσης φθορισμού.</a:t>
            </a:r>
            <a:endParaRPr lang="en-GB" sz="20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Το αποτέλεσμα της </a:t>
            </a:r>
            <a:r>
              <a:rPr lang="el-GR" sz="2000" dirty="0" err="1"/>
              <a:t>αλληλούχησης</a:t>
            </a:r>
            <a:r>
              <a:rPr lang="el-GR" sz="2000" dirty="0"/>
              <a:t> </a:t>
            </a:r>
            <a:r>
              <a:rPr lang="el-GR" sz="2000" dirty="0" smtClean="0"/>
              <a:t>προκύπτει σε </a:t>
            </a:r>
            <a:r>
              <a:rPr lang="el-GR" sz="2000" dirty="0"/>
              <a:t>μορφή </a:t>
            </a:r>
            <a:r>
              <a:rPr lang="el-GR" sz="2000" dirty="0" err="1" smtClean="0"/>
              <a:t>χρωματογραφήματος</a:t>
            </a:r>
            <a:r>
              <a:rPr lang="en-GB" sz="2000" dirty="0" smtClean="0"/>
              <a:t>.</a:t>
            </a:r>
            <a:endParaRPr lang="el-GR" sz="200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202884" y="961269"/>
            <a:ext cx="5927951" cy="5596949"/>
            <a:chOff x="197326" y="1006998"/>
            <a:chExt cx="5927951" cy="559694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326" y="1006998"/>
              <a:ext cx="5927951" cy="5596949"/>
            </a:xfrm>
            <a:prstGeom prst="rect">
              <a:avLst/>
            </a:prstGeom>
          </p:spPr>
        </p:pic>
        <p:sp>
          <p:nvSpPr>
            <p:cNvPr id="26" name="Right Arrow 25"/>
            <p:cNvSpPr/>
            <p:nvPr/>
          </p:nvSpPr>
          <p:spPr>
            <a:xfrm>
              <a:off x="3161301" y="6080786"/>
              <a:ext cx="364114" cy="3123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ight Arrow 26"/>
            <p:cNvSpPr/>
            <p:nvPr/>
          </p:nvSpPr>
          <p:spPr>
            <a:xfrm rot="16200000">
              <a:off x="4601481" y="4747286"/>
              <a:ext cx="364114" cy="3123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ight Arrow 27"/>
            <p:cNvSpPr/>
            <p:nvPr/>
          </p:nvSpPr>
          <p:spPr>
            <a:xfrm rot="16200000">
              <a:off x="4601481" y="2621306"/>
              <a:ext cx="364114" cy="3123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-19317" y="6627168"/>
            <a:ext cx="38795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00" dirty="0" smtClean="0"/>
              <a:t>Εικόνα τροποποιημένη από: </a:t>
            </a:r>
            <a:r>
              <a:rPr lang="en-GB" sz="900" dirty="0" smtClean="0"/>
              <a:t>https</a:t>
            </a:r>
            <a:r>
              <a:rPr lang="en-GB" sz="900" dirty="0"/>
              <a:t>://en.wikipedia.org/wiki/Sanger_sequencing</a:t>
            </a:r>
          </a:p>
        </p:txBody>
      </p:sp>
    </p:spTree>
    <p:extLst>
      <p:ext uri="{BB962C8B-B14F-4D97-AF65-F5344CB8AC3E}">
        <p14:creationId xmlns:p14="http://schemas.microsoft.com/office/powerpoint/2010/main" val="33990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1999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Καθαρισμός των αλληλουχιών του </a:t>
            </a:r>
            <a:r>
              <a:rPr lang="en-GB" sz="3200" b="1" dirty="0" smtClean="0">
                <a:latin typeface="+mn-lt"/>
              </a:rPr>
              <a:t>DNA Barcoding</a:t>
            </a:r>
            <a:endParaRPr lang="el-GR" sz="3200" b="1" dirty="0">
              <a:latin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35083" y="871790"/>
            <a:ext cx="11121835" cy="5670230"/>
            <a:chOff x="643338" y="771882"/>
            <a:chExt cx="11121835" cy="5670230"/>
          </a:xfrm>
        </p:grpSpPr>
        <p:grpSp>
          <p:nvGrpSpPr>
            <p:cNvPr id="26" name="Group 25"/>
            <p:cNvGrpSpPr/>
            <p:nvPr/>
          </p:nvGrpSpPr>
          <p:grpSpPr>
            <a:xfrm>
              <a:off x="643338" y="771882"/>
              <a:ext cx="6948727" cy="5670230"/>
              <a:chOff x="730898" y="1049788"/>
              <a:chExt cx="6948727" cy="567023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30898" y="1049788"/>
                <a:ext cx="694872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Κάθε κορυφή του </a:t>
                </a:r>
                <a:r>
                  <a:rPr lang="el-GR" sz="2000" dirty="0" err="1" smtClean="0"/>
                  <a:t>χρωματογραφήματος</a:t>
                </a:r>
                <a:r>
                  <a:rPr lang="el-GR" sz="2000" dirty="0" smtClean="0"/>
                  <a:t> αντιστοιχεί σε μία βάση του </a:t>
                </a:r>
                <a:r>
                  <a:rPr lang="en-GB" sz="2000" dirty="0" smtClean="0"/>
                  <a:t>DNA</a:t>
                </a:r>
                <a:r>
                  <a:rPr lang="el-GR" sz="2000" dirty="0" smtClean="0"/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l-GR" sz="20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Τα </a:t>
                </a:r>
                <a:r>
                  <a:rPr lang="el-GR" sz="2000" dirty="0" err="1" smtClean="0"/>
                  <a:t>χρωματογραφήματα</a:t>
                </a:r>
                <a:r>
                  <a:rPr lang="el-GR" sz="2000" dirty="0" smtClean="0"/>
                  <a:t> των δειγμάτων αξιολογούνται για την ποιότητά τους και διορθώνονται για τυχόν λάθη της </a:t>
                </a:r>
                <a:r>
                  <a:rPr lang="el-GR" sz="2000" dirty="0" err="1" smtClean="0"/>
                  <a:t>αλληλούχησης</a:t>
                </a:r>
                <a:r>
                  <a:rPr lang="el-GR" sz="2000" dirty="0" smtClean="0"/>
                  <a:t>.</a:t>
                </a:r>
                <a:endParaRPr lang="en-GB" sz="2000" dirty="0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730898" y="3500090"/>
                <a:ext cx="2928000" cy="3219928"/>
                <a:chOff x="730898" y="3500090"/>
                <a:chExt cx="2928000" cy="3219928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30898" y="4200018"/>
                  <a:ext cx="2928000" cy="2520000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974928" y="3500090"/>
                  <a:ext cx="243994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dirty="0" err="1" smtClean="0"/>
                    <a:t>Χρωματογράφημα</a:t>
                  </a:r>
                  <a:r>
                    <a:rPr lang="el-GR" dirty="0" smtClean="0"/>
                    <a:t> χαμηλής ποιότητας</a:t>
                  </a:r>
                  <a:endParaRPr lang="en-GB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435655" y="3500089"/>
                <a:ext cx="2638475" cy="3219929"/>
                <a:chOff x="4435655" y="3500089"/>
                <a:chExt cx="2638475" cy="3219929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35655" y="4200018"/>
                  <a:ext cx="2638475" cy="2520000"/>
                </a:xfrm>
                <a:prstGeom prst="rect">
                  <a:avLst/>
                </a:prstGeom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4534922" y="3500089"/>
                  <a:ext cx="243994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dirty="0" err="1" smtClean="0"/>
                    <a:t>Χρωματογράφημα</a:t>
                  </a:r>
                  <a:r>
                    <a:rPr lang="el-GR" dirty="0" smtClean="0"/>
                    <a:t> καλής ποιότητας</a:t>
                  </a:r>
                  <a:endParaRPr lang="en-GB" dirty="0"/>
                </a:p>
              </p:txBody>
            </p:sp>
          </p:grpSp>
          <p:sp>
            <p:nvSpPr>
              <p:cNvPr id="20" name="Not Equal 19"/>
              <p:cNvSpPr/>
              <p:nvPr/>
            </p:nvSpPr>
            <p:spPr>
              <a:xfrm>
                <a:off x="3799227" y="3688271"/>
                <a:ext cx="351335" cy="269966"/>
              </a:xfrm>
              <a:prstGeom prst="mathNotEqual">
                <a:avLst>
                  <a:gd name="adj1" fmla="val 23520"/>
                  <a:gd name="adj2" fmla="val 6029806"/>
                  <a:gd name="adj3" fmla="val 1176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259974" y="1214158"/>
              <a:ext cx="3505199" cy="4785679"/>
              <a:chOff x="8259974" y="1288881"/>
              <a:chExt cx="3505199" cy="478567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8259974" y="2458086"/>
                <a:ext cx="3505199" cy="3616474"/>
                <a:chOff x="8259974" y="2458086"/>
                <a:chExt cx="3505199" cy="3616474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59974" y="2458086"/>
                  <a:ext cx="3505199" cy="3616474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9726730" y="3042813"/>
                  <a:ext cx="6928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>
                      <a:solidFill>
                        <a:srgbClr val="FF0000"/>
                      </a:solidFill>
                    </a:rPr>
                    <a:t>G</a:t>
                  </a:r>
                  <a:r>
                    <a:rPr lang="el-GR" dirty="0" smtClean="0">
                      <a:solidFill>
                        <a:srgbClr val="FF0000"/>
                      </a:solidFill>
                    </a:rPr>
                    <a:t> ή </a:t>
                  </a:r>
                  <a:r>
                    <a:rPr lang="en-GB" dirty="0" smtClean="0">
                      <a:solidFill>
                        <a:srgbClr val="FF0000"/>
                      </a:solidFill>
                    </a:rPr>
                    <a:t>A</a:t>
                  </a:r>
                  <a:endParaRPr lang="el-GR" dirty="0" smtClean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6" name="Straight Arrow Connector 5"/>
                <p:cNvCxnSpPr>
                  <a:stCxn id="9" idx="2"/>
                </p:cNvCxnSpPr>
                <p:nvPr/>
              </p:nvCxnSpPr>
              <p:spPr>
                <a:xfrm flipH="1">
                  <a:off x="9903283" y="3412145"/>
                  <a:ext cx="169856" cy="89133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/>
              <p:cNvSpPr txBox="1"/>
              <p:nvPr/>
            </p:nvSpPr>
            <p:spPr>
              <a:xfrm>
                <a:off x="8325443" y="1288881"/>
                <a:ext cx="33742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/>
                  <a:t>Εκτίμηση σφαλμάτων </a:t>
                </a:r>
                <a:r>
                  <a:rPr lang="el-GR" dirty="0" err="1" smtClean="0"/>
                  <a:t>αλληλούχησης</a:t>
                </a:r>
                <a:r>
                  <a:rPr lang="el-GR" dirty="0" smtClean="0"/>
                  <a:t> ή παρουσία διπλών κορυφών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16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1999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err="1" smtClean="0">
                <a:latin typeface="+mn-lt"/>
              </a:rPr>
              <a:t>Αντιστοίχηση</a:t>
            </a:r>
            <a:r>
              <a:rPr lang="el-GR" sz="3200" b="1" dirty="0" smtClean="0">
                <a:latin typeface="+mn-lt"/>
              </a:rPr>
              <a:t> αλληλουχιών σε βάσεις δεδομένων (</a:t>
            </a:r>
            <a:r>
              <a:rPr lang="en-GB" sz="3200" b="1" dirty="0" smtClean="0">
                <a:latin typeface="+mn-lt"/>
              </a:rPr>
              <a:t>BLAST)</a:t>
            </a:r>
            <a:endParaRPr lang="el-GR" sz="3200" b="1" dirty="0"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2061" y="1036626"/>
            <a:ext cx="11267878" cy="5359535"/>
            <a:chOff x="304745" y="1015092"/>
            <a:chExt cx="11267878" cy="5359535"/>
          </a:xfrm>
        </p:grpSpPr>
        <p:sp>
          <p:nvSpPr>
            <p:cNvPr id="5" name="TextBox 4"/>
            <p:cNvSpPr txBox="1"/>
            <p:nvPr/>
          </p:nvSpPr>
          <p:spPr>
            <a:xfrm>
              <a:off x="304745" y="3323953"/>
              <a:ext cx="586115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u="sng" dirty="0" smtClean="0"/>
                <a:t>BLAST</a:t>
              </a:r>
              <a:endParaRPr lang="el-GR" sz="2000" b="1" u="sng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000" dirty="0" smtClean="0"/>
                <a:t>Εκτίμηση της ομοιότητας των δειγμάτων με αλληλουχίες της βάσης δεδομένων.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l-GR" sz="2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000" dirty="0" smtClean="0"/>
                <a:t>Εκτίμηση της ταυτότητας άγνωστων δειγμάτων/ειδών.</a:t>
              </a:r>
              <a:endParaRPr lang="en-GB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45" y="1015092"/>
              <a:ext cx="586115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/>
                <a:t>O</a:t>
              </a:r>
              <a:r>
                <a:rPr lang="el-GR" sz="2000" dirty="0"/>
                <a:t>ι διορθωμένες αλληλουχίες αντιστοιχίζονται σε διαδικτυακές βάσεις δεδομένων (π.χ. </a:t>
              </a:r>
              <a:r>
                <a:rPr lang="en-GB" sz="2000" dirty="0"/>
                <a:t>NCBI).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/>
                <a:t>H NCBI </a:t>
              </a:r>
              <a:r>
                <a:rPr lang="el-GR" sz="2000" dirty="0"/>
                <a:t>έχει μία μεγάλη συλλογή αλληλουχιών από διάφορα είδη για τις περισσότερες </a:t>
              </a:r>
              <a:r>
                <a:rPr lang="en-GB" sz="2000" dirty="0"/>
                <a:t>barcoding </a:t>
              </a:r>
              <a:r>
                <a:rPr lang="el-GR" sz="2000" dirty="0"/>
                <a:t>περιοχές.</a:t>
              </a:r>
              <a:endParaRPr lang="en-GB" sz="20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145345" y="1017741"/>
              <a:ext cx="5427278" cy="5356886"/>
              <a:chOff x="6326777" y="1129501"/>
              <a:chExt cx="5427278" cy="535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080150" y="1129501"/>
                <a:ext cx="3920532" cy="940895"/>
                <a:chOff x="6623303" y="982500"/>
                <a:chExt cx="3920532" cy="940895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731741" y="982500"/>
                  <a:ext cx="1812094" cy="940895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23303" y="982500"/>
                  <a:ext cx="1661398" cy="933617"/>
                </a:xfrm>
                <a:prstGeom prst="rect">
                  <a:avLst/>
                </a:prstGeom>
              </p:spPr>
            </p:pic>
          </p:grpSp>
          <p:grpSp>
            <p:nvGrpSpPr>
              <p:cNvPr id="42" name="Group 41"/>
              <p:cNvGrpSpPr/>
              <p:nvPr/>
            </p:nvGrpSpPr>
            <p:grpSpPr>
              <a:xfrm>
                <a:off x="6326777" y="2246055"/>
                <a:ext cx="5427278" cy="4240332"/>
                <a:chOff x="6357257" y="2621975"/>
                <a:chExt cx="5427278" cy="4240332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6357257" y="3110764"/>
                  <a:ext cx="5427278" cy="3443766"/>
                  <a:chOff x="496103" y="3006261"/>
                  <a:chExt cx="5427278" cy="3443766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96103" y="3006261"/>
                    <a:ext cx="5427278" cy="3443766"/>
                  </a:xfrm>
                  <a:prstGeom prst="rect">
                    <a:avLst/>
                  </a:prstGeom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37210" y="3128010"/>
                    <a:ext cx="3577590" cy="579120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1516380" y="4998720"/>
                    <a:ext cx="3505200" cy="217170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1516380" y="5253990"/>
                    <a:ext cx="3036570" cy="217170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7387709" y="2621975"/>
                  <a:ext cx="159889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400" dirty="0" smtClean="0">
                      <a:solidFill>
                        <a:srgbClr val="FF0000"/>
                      </a:solidFill>
                    </a:rPr>
                    <a:t>Πεδίο αλληλουχίας</a:t>
                  </a:r>
                  <a:endParaRPr lang="en-GB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9356563" y="2621976"/>
                  <a:ext cx="242797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400" dirty="0" smtClean="0">
                      <a:solidFill>
                        <a:srgbClr val="FF0000"/>
                      </a:solidFill>
                    </a:rPr>
                    <a:t>Επιλογή συλλογής αναζήτησης</a:t>
                  </a:r>
                  <a:endParaRPr lang="en-GB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8611872" y="6554530"/>
                  <a:ext cx="31726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400" dirty="0" smtClean="0">
                      <a:solidFill>
                        <a:srgbClr val="FF0000"/>
                      </a:solidFill>
                    </a:rPr>
                    <a:t>Επιλογή οργανισμού/είδους αναζήτησης</a:t>
                  </a:r>
                  <a:endParaRPr lang="en-GB" sz="14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35" name="Elbow Connector 34"/>
                <p:cNvCxnSpPr>
                  <a:stCxn id="32" idx="3"/>
                  <a:endCxn id="28" idx="3"/>
                </p:cNvCxnSpPr>
                <p:nvPr/>
              </p:nvCxnSpPr>
              <p:spPr>
                <a:xfrm flipH="1">
                  <a:off x="10882734" y="2775865"/>
                  <a:ext cx="901801" cy="2435943"/>
                </a:xfrm>
                <a:prstGeom prst="bentConnector3">
                  <a:avLst>
                    <a:gd name="adj1" fmla="val -25349"/>
                  </a:avLst>
                </a:prstGeom>
                <a:ln w="95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Elbow Connector 36"/>
                <p:cNvCxnSpPr>
                  <a:stCxn id="33" idx="3"/>
                </p:cNvCxnSpPr>
                <p:nvPr/>
              </p:nvCxnSpPr>
              <p:spPr>
                <a:xfrm flipH="1" flipV="1">
                  <a:off x="10429344" y="5467078"/>
                  <a:ext cx="1355191" cy="1241341"/>
                </a:xfrm>
                <a:prstGeom prst="bentConnector3">
                  <a:avLst>
                    <a:gd name="adj1" fmla="val -16868"/>
                  </a:avLst>
                </a:prstGeom>
                <a:ln w="95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1" idx="2"/>
                  <a:endCxn id="13" idx="0"/>
                </p:cNvCxnSpPr>
                <p:nvPr/>
              </p:nvCxnSpPr>
              <p:spPr>
                <a:xfrm>
                  <a:off x="8187159" y="2929752"/>
                  <a:ext cx="0" cy="302761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4575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1999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Αντιστοίχιση αλληλουχιών σε βάσεις δεδομένων (</a:t>
            </a:r>
            <a:r>
              <a:rPr lang="en-GB" sz="3200" b="1" dirty="0" smtClean="0">
                <a:latin typeface="+mn-lt"/>
              </a:rPr>
              <a:t>BLAST)</a:t>
            </a:r>
            <a:endParaRPr lang="el-GR" sz="3200" b="1" dirty="0">
              <a:latin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7695" y="656685"/>
            <a:ext cx="11840089" cy="5898501"/>
            <a:chOff x="374470" y="610385"/>
            <a:chExt cx="11840089" cy="58985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8382" y="4054967"/>
              <a:ext cx="8632443" cy="24539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24518" r="5814"/>
            <a:stretch/>
          </p:blipFill>
          <p:spPr>
            <a:xfrm>
              <a:off x="3670400" y="2019968"/>
              <a:ext cx="7110425" cy="190223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429691" y="4476205"/>
              <a:ext cx="5920864" cy="194201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50555" y="4127274"/>
              <a:ext cx="1680210" cy="2932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79355" y="4160898"/>
              <a:ext cx="510540" cy="18810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52249" y="907163"/>
              <a:ext cx="73315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/>
                <a:t>Γραφική αναπαράσταση των αποτελεσμάτων του </a:t>
              </a:r>
              <a:r>
                <a:rPr lang="en-GB" sz="2000" dirty="0" smtClean="0"/>
                <a:t>BLAST </a:t>
              </a:r>
              <a:r>
                <a:rPr lang="el-GR" sz="2000" dirty="0" smtClean="0"/>
                <a:t>της </a:t>
              </a:r>
              <a:r>
                <a:rPr lang="en-GB" sz="2000" i="1" dirty="0" smtClean="0"/>
                <a:t>ITS2</a:t>
              </a:r>
              <a:r>
                <a:rPr lang="en-GB" sz="2000" dirty="0" smtClean="0"/>
                <a:t> </a:t>
              </a:r>
              <a:r>
                <a:rPr lang="el-GR" sz="2000" dirty="0" smtClean="0"/>
                <a:t>αλληλουχίας από το μανταρίνι:</a:t>
              </a:r>
              <a:endParaRPr lang="en-GB" sz="2000" dirty="0"/>
            </a:p>
          </p:txBody>
        </p:sp>
        <p:pic>
          <p:nvPicPr>
            <p:cNvPr id="4098" name="Picture 2" descr="Image result for μανταρίνι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54883">
              <a:off x="888635" y="610385"/>
              <a:ext cx="3504883" cy="3504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74470" y="5077878"/>
              <a:ext cx="14337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rgbClr val="FF0000"/>
                  </a:solidFill>
                </a:rPr>
                <a:t>Περιγραφή αποτελεσμάτων αντιστοίχισης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780825" y="2571647"/>
              <a:ext cx="1433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rgbClr val="FF0000"/>
                  </a:solidFill>
                </a:rPr>
                <a:t>Πληροφορίες ομοιότητας δείγματος με τη βάση δεδομένων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80825" y="5522547"/>
              <a:ext cx="1433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rgbClr val="FF0000"/>
                  </a:solidFill>
                </a:rPr>
                <a:t>Κωδικός κατατεθειμένης αλληλουχίας στη βάση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Connector 23"/>
            <p:cNvCxnSpPr>
              <a:stCxn id="17" idx="3"/>
              <a:endCxn id="12" idx="1"/>
            </p:cNvCxnSpPr>
            <p:nvPr/>
          </p:nvCxnSpPr>
          <p:spPr>
            <a:xfrm>
              <a:off x="1808204" y="5447210"/>
              <a:ext cx="621487" cy="1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20" idx="2"/>
              <a:endCxn id="13" idx="0"/>
            </p:cNvCxnSpPr>
            <p:nvPr/>
          </p:nvCxnSpPr>
          <p:spPr>
            <a:xfrm rot="5400000">
              <a:off x="10043416" y="2672998"/>
              <a:ext cx="601520" cy="2307032"/>
            </a:xfrm>
            <a:prstGeom prst="bentConnector3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22" idx="0"/>
              <a:endCxn id="14" idx="3"/>
            </p:cNvCxnSpPr>
            <p:nvPr/>
          </p:nvCxnSpPr>
          <p:spPr>
            <a:xfrm rot="16200000" flipV="1">
              <a:off x="10459996" y="4484850"/>
              <a:ext cx="1267596" cy="807797"/>
            </a:xfrm>
            <a:prstGeom prst="bentConnector2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53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24674" y="0"/>
            <a:ext cx="9942653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Στοίχιση αλληλουχιών</a:t>
            </a:r>
            <a:endParaRPr lang="el-GR" sz="32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4752" y="4313692"/>
            <a:ext cx="3669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Οι αλληλουχίες των δειγμάτων στοιχίζονται μεταξύ τους με </a:t>
            </a:r>
            <a:r>
              <a:rPr lang="el-GR" sz="2000" dirty="0"/>
              <a:t>τη χρήση </a:t>
            </a:r>
            <a:r>
              <a:rPr lang="el-GR" sz="2000" dirty="0" err="1"/>
              <a:t>βιοπληροφορικών</a:t>
            </a:r>
            <a:r>
              <a:rPr lang="el-GR" sz="2000" dirty="0"/>
              <a:t> </a:t>
            </a:r>
            <a:r>
              <a:rPr lang="el-GR" sz="2000" dirty="0" smtClean="0"/>
              <a:t>εργαλείων, όπως </a:t>
            </a:r>
            <a:r>
              <a:rPr lang="el-GR" sz="2000" dirty="0"/>
              <a:t>το </a:t>
            </a:r>
            <a:r>
              <a:rPr lang="en-GB" sz="2000" dirty="0" err="1">
                <a:solidFill>
                  <a:srgbClr val="FF0000"/>
                </a:solidFill>
              </a:rPr>
              <a:t>BioEdit</a:t>
            </a:r>
            <a:r>
              <a:rPr lang="en-GB" sz="2000" dirty="0"/>
              <a:t> </a:t>
            </a:r>
            <a:r>
              <a:rPr lang="el-GR" sz="2000" dirty="0"/>
              <a:t>και </a:t>
            </a:r>
            <a:r>
              <a:rPr lang="en-GB" sz="2000" dirty="0" smtClean="0">
                <a:solidFill>
                  <a:srgbClr val="FF0000"/>
                </a:solidFill>
              </a:rPr>
              <a:t>MEGA X</a:t>
            </a:r>
            <a:r>
              <a:rPr lang="el-GR" sz="2000" dirty="0" smtClean="0"/>
              <a:t>, για εντοπισμό των πολυμορφισμών</a:t>
            </a:r>
            <a:endParaRPr lang="en-GB" sz="2000" dirty="0"/>
          </a:p>
        </p:txBody>
      </p:sp>
      <p:pic>
        <p:nvPicPr>
          <p:cNvPr id="6146" name="Picture 2" descr="Image result for mega phylogenetic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1"/>
          <a:stretch/>
        </p:blipFill>
        <p:spPr bwMode="auto">
          <a:xfrm>
            <a:off x="8999629" y="2662242"/>
            <a:ext cx="1059421" cy="10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028" y="135923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09864" y="3716506"/>
            <a:ext cx="6603370" cy="3069557"/>
            <a:chOff x="269224" y="912346"/>
            <a:chExt cx="6603370" cy="3069557"/>
          </a:xfrm>
        </p:grpSpPr>
        <p:grpSp>
          <p:nvGrpSpPr>
            <p:cNvPr id="13" name="Group 12"/>
            <p:cNvGrpSpPr/>
            <p:nvPr/>
          </p:nvGrpSpPr>
          <p:grpSpPr>
            <a:xfrm>
              <a:off x="269224" y="912346"/>
              <a:ext cx="6603370" cy="2797589"/>
              <a:chOff x="269224" y="543014"/>
              <a:chExt cx="6603370" cy="279758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69224" y="878790"/>
                <a:ext cx="6603370" cy="2461813"/>
                <a:chOff x="150998" y="4268130"/>
                <a:chExt cx="6603370" cy="2461813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0998" y="4268130"/>
                  <a:ext cx="6603370" cy="2461813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4003040" y="4268131"/>
                  <a:ext cx="614680" cy="246181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69224" y="543014"/>
                <a:ext cx="5193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b="1" dirty="0" smtClean="0"/>
                  <a:t>Στοίχιση τμήματος της </a:t>
                </a:r>
                <a:r>
                  <a:rPr lang="en-GB" b="1" i="1" dirty="0" err="1" smtClean="0"/>
                  <a:t>trn</a:t>
                </a:r>
                <a:r>
                  <a:rPr lang="en-GB" b="1" dirty="0" err="1" smtClean="0"/>
                  <a:t>L</a:t>
                </a:r>
                <a:r>
                  <a:rPr lang="en-GB" b="1" dirty="0" smtClean="0"/>
                  <a:t> </a:t>
                </a:r>
                <a:r>
                  <a:rPr lang="el-GR" b="1" dirty="0" smtClean="0"/>
                  <a:t>περιοχής εσπεριδοειδών</a:t>
                </a:r>
                <a:endParaRPr lang="en-GB" b="1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151396" y="3674126"/>
              <a:ext cx="5544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b="1" dirty="0" err="1" smtClean="0">
                  <a:solidFill>
                    <a:srgbClr val="FF0000"/>
                  </a:solidFill>
                </a:rPr>
                <a:t>Indel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1478" y="879336"/>
            <a:ext cx="6161756" cy="2424834"/>
            <a:chOff x="-2138863" y="-900514"/>
            <a:chExt cx="6161756" cy="2424834"/>
          </a:xfrm>
        </p:grpSpPr>
        <p:sp>
          <p:nvSpPr>
            <p:cNvPr id="7" name="TextBox 6"/>
            <p:cNvSpPr txBox="1"/>
            <p:nvPr/>
          </p:nvSpPr>
          <p:spPr>
            <a:xfrm>
              <a:off x="1973571" y="912755"/>
              <a:ext cx="2049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1400" dirty="0" smtClean="0">
                  <a:solidFill>
                    <a:srgbClr val="FF0000"/>
                  </a:solidFill>
                </a:rPr>
                <a:t>Μέθοδος ομαδοποίησης αλληλουχιών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73572" y="-189240"/>
              <a:ext cx="20493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1400" dirty="0" smtClean="0">
                  <a:solidFill>
                    <a:srgbClr val="FF0000"/>
                  </a:solidFill>
                </a:rPr>
                <a:t>Επιλογές ποινών ύπαρξης κενών  και επαναλήψεων στοίχισης 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138863" y="-900514"/>
              <a:ext cx="4123482" cy="2424834"/>
              <a:chOff x="186527" y="3969852"/>
              <a:chExt cx="4123482" cy="242483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5"/>
              <a:srcRect t="15133" b="17208"/>
              <a:stretch/>
            </p:blipFill>
            <p:spPr>
              <a:xfrm>
                <a:off x="269224" y="4341768"/>
                <a:ext cx="4040785" cy="2052918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86527" y="3969852"/>
                <a:ext cx="412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b="1" dirty="0" smtClean="0"/>
                  <a:t>Επιλογές στοίχισης </a:t>
                </a:r>
                <a:r>
                  <a:rPr lang="en-GB" b="1" dirty="0" smtClean="0"/>
                  <a:t>MUSCLE </a:t>
                </a:r>
                <a:r>
                  <a:rPr lang="el-GR" b="1" dirty="0" smtClean="0"/>
                  <a:t>στο </a:t>
                </a:r>
                <a:r>
                  <a:rPr lang="en-GB" b="1" dirty="0" smtClean="0"/>
                  <a:t>MEGA X</a:t>
                </a:r>
                <a:endParaRPr lang="en-GB" b="1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-352865" y="-319116"/>
              <a:ext cx="2337483" cy="9984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352865" y="882392"/>
              <a:ext cx="2337483" cy="5839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76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24674" y="0"/>
            <a:ext cx="9942653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Φυλογενετικά δέντρα</a:t>
            </a:r>
            <a:endParaRPr lang="el-GR" sz="3200" b="1" dirty="0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20399" y="1177791"/>
            <a:ext cx="6040081" cy="3349244"/>
            <a:chOff x="5349279" y="2373376"/>
            <a:chExt cx="6040081" cy="334924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4806" t="3888" r="13333" b="6945"/>
            <a:stretch/>
          </p:blipFill>
          <p:spPr>
            <a:xfrm>
              <a:off x="5349279" y="2373376"/>
              <a:ext cx="5364480" cy="326136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204960" y="4488180"/>
              <a:ext cx="2184400" cy="12344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b"/>
            <a:lstStyle/>
            <a:p>
              <a:pPr algn="ctr"/>
              <a:r>
                <a:rPr lang="en-GB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204960" y="2373376"/>
              <a:ext cx="2184400" cy="2114804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b"/>
            <a:lstStyle/>
            <a:p>
              <a:pPr algn="ctr"/>
              <a:r>
                <a:rPr lang="en-GB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01787" y="799019"/>
            <a:ext cx="48680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Τα φυλογενετικά δέντρα αποτελούν την ανασύσταση των εξελικτικών σχέσεων μεταξύ ειδών/ ατόμων.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Χρησιμοποιούνται </a:t>
            </a:r>
            <a:r>
              <a:rPr lang="el-GR" sz="2000" dirty="0"/>
              <a:t>για να εξετασθούν </a:t>
            </a:r>
            <a:r>
              <a:rPr lang="el-GR" sz="2000" dirty="0" smtClean="0"/>
              <a:t>υποθέσεις σχετικά με την εξελικτική πορεία των μελετώμενων οργανισμών.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Άτομα/ είδη που γειτνιάζουν στο φυλογενετικό δέντρο είναι περισσότερο συγγενή μεταξύ τους</a:t>
            </a:r>
            <a:r>
              <a:rPr lang="el-GR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Τα φυλογενετικά δέντρα μπορούν να ανακατασκευαστούν με μοριακά δεδομένα, όπως τις αλληλουχίες του </a:t>
            </a:r>
            <a:r>
              <a:rPr lang="en-GB" sz="2000" dirty="0"/>
              <a:t>DNA Barcoding</a:t>
            </a:r>
            <a:r>
              <a:rPr lang="el-GR" sz="2000" dirty="0"/>
              <a:t> </a:t>
            </a:r>
            <a:r>
              <a:rPr lang="el-GR" sz="2000" dirty="0" smtClean="0"/>
              <a:t>ή/και </a:t>
            </a:r>
            <a:r>
              <a:rPr lang="el-GR" sz="2000" dirty="0"/>
              <a:t>πρωτεϊνικές αλληλουχίες</a:t>
            </a:r>
            <a:r>
              <a:rPr lang="en-GB" sz="2000" dirty="0"/>
              <a:t>.</a:t>
            </a: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826779" y="5078462"/>
            <a:ext cx="5227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Στο παραπάνω φυλογενετικό δέντρο εσπεριδοειδών από τη Χίο, βάσει της </a:t>
            </a:r>
            <a:r>
              <a:rPr lang="en-GB" i="1" dirty="0" err="1" smtClean="0"/>
              <a:t>trn</a:t>
            </a:r>
            <a:r>
              <a:rPr lang="en-GB" dirty="0" err="1" smtClean="0"/>
              <a:t>L</a:t>
            </a:r>
            <a:r>
              <a:rPr lang="el-GR" dirty="0" smtClean="0"/>
              <a:t> περιοχής</a:t>
            </a:r>
            <a:r>
              <a:rPr lang="en-GB" dirty="0" smtClean="0"/>
              <a:t>,</a:t>
            </a:r>
            <a:r>
              <a:rPr lang="el-GR" dirty="0" smtClean="0"/>
              <a:t> ο κλάδος των μανταρινιών (</a:t>
            </a:r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l-GR" dirty="0" smtClean="0"/>
              <a:t>) διαχωρίζεται από αυτό των υπόλοιπων εσπεριδοειδών (</a:t>
            </a:r>
            <a:r>
              <a:rPr lang="el-GR" b="1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4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124674" y="0"/>
            <a:ext cx="9942653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Γραφική αναπαράσταση φυλογενετικών δέντρων</a:t>
            </a:r>
            <a:endParaRPr lang="el-GR" sz="3200" b="1" dirty="0">
              <a:latin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16599" y="833484"/>
            <a:ext cx="4794058" cy="5737068"/>
            <a:chOff x="29479" y="902262"/>
            <a:chExt cx="4794058" cy="573706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79" y="902262"/>
              <a:ext cx="4794058" cy="267575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918" y="3435774"/>
              <a:ext cx="4611179" cy="320355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flipH="1">
              <a:off x="120918" y="938296"/>
              <a:ext cx="1417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/>
                <a:t>Ορθογώνια </a:t>
              </a:r>
              <a:endParaRPr lang="en-GB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120918" y="3941797"/>
              <a:ext cx="1417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/>
                <a:t>Διαγώνια </a:t>
              </a:r>
              <a:endParaRPr lang="en-GB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68536" y="888711"/>
            <a:ext cx="5552904" cy="5626615"/>
            <a:chOff x="6096000" y="902262"/>
            <a:chExt cx="5552904" cy="562661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902262"/>
              <a:ext cx="5552904" cy="562661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flipH="1">
              <a:off x="8163791" y="3373274"/>
              <a:ext cx="1417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/>
                <a:t>Κυκλικά 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41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24674" y="0"/>
            <a:ext cx="9942653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latin typeface="+mn-lt"/>
              </a:rPr>
              <a:t>Σύνθεση φυλογενετικών δέντρων</a:t>
            </a:r>
          </a:p>
          <a:p>
            <a:pPr algn="ctr"/>
            <a:r>
              <a:rPr lang="el-GR" sz="3200" b="1" dirty="0" smtClean="0">
                <a:latin typeface="+mn-lt"/>
              </a:rPr>
              <a:t> </a:t>
            </a:r>
            <a:endParaRPr lang="el-GR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720" y="777503"/>
            <a:ext cx="6024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err="1" smtClean="0"/>
              <a:t>Βιοπληροφορικά</a:t>
            </a:r>
            <a:r>
              <a:rPr lang="el-GR" dirty="0" smtClean="0"/>
              <a:t> εργαλεία όπως το </a:t>
            </a:r>
            <a:r>
              <a:rPr lang="en-GB" dirty="0" smtClean="0"/>
              <a:t>MEGA X </a:t>
            </a:r>
            <a:r>
              <a:rPr lang="el-GR" dirty="0" smtClean="0"/>
              <a:t>και </a:t>
            </a:r>
            <a:r>
              <a:rPr lang="en-GB" dirty="0" err="1" smtClean="0"/>
              <a:t>BioEdit</a:t>
            </a:r>
            <a:r>
              <a:rPr lang="en-GB" dirty="0" smtClean="0"/>
              <a:t> </a:t>
            </a:r>
            <a:r>
              <a:rPr lang="el-GR" dirty="0" smtClean="0"/>
              <a:t>μπορούν να χρησιμοποιηθούν για την ανασύσταση φυλογενετικών δέντρων.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Υπάρχουν </a:t>
            </a:r>
            <a:r>
              <a:rPr lang="el-GR" dirty="0"/>
              <a:t>ποικίλα μοντέλα </a:t>
            </a:r>
            <a:r>
              <a:rPr lang="el-GR" dirty="0" smtClean="0"/>
              <a:t>ανακατασκευής </a:t>
            </a:r>
            <a:r>
              <a:rPr lang="el-GR" dirty="0"/>
              <a:t>των φυλογενετικών δέντρων.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Δέντρα που βασίζονται σε γενετικά δεδομένα συνήθως χρησιμοποιούν μεθόδους γενετικών αποστάσεων, </a:t>
            </a:r>
            <a:r>
              <a:rPr lang="el-GR" dirty="0" smtClean="0"/>
              <a:t>όπως οι </a:t>
            </a:r>
            <a:r>
              <a:rPr lang="en-GB" dirty="0"/>
              <a:t>UPGMA , Minimum Evolution, Fitch &amp; </a:t>
            </a:r>
            <a:r>
              <a:rPr lang="en-GB" dirty="0" err="1"/>
              <a:t>Margoliash’s</a:t>
            </a:r>
            <a:r>
              <a:rPr lang="en-GB" dirty="0"/>
              <a:t> και </a:t>
            </a:r>
            <a:r>
              <a:rPr lang="en-GB" dirty="0" err="1"/>
              <a:t>Neighbor</a:t>
            </a:r>
            <a:r>
              <a:rPr lang="en-GB" dirty="0"/>
              <a:t>-Joining.</a:t>
            </a:r>
            <a:r>
              <a:rPr lang="el-GR" dirty="0"/>
              <a:t> </a:t>
            </a:r>
            <a:endParaRPr lang="el-G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Η </a:t>
            </a:r>
            <a:r>
              <a:rPr lang="en-GB" dirty="0" err="1" smtClean="0"/>
              <a:t>Neighbor</a:t>
            </a:r>
            <a:r>
              <a:rPr lang="en-GB" dirty="0" smtClean="0"/>
              <a:t>-joining </a:t>
            </a:r>
            <a:r>
              <a:rPr lang="el-GR" dirty="0" smtClean="0"/>
              <a:t>μέθοδος χρησιμοποιείται συχνά στην ανακατασκευή φυλογενετικών δέντρων: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857250" lvl="1" indent="-400050">
              <a:buFont typeface="+mj-lt"/>
              <a:buAutoNum type="romanLcPeriod"/>
            </a:pPr>
            <a:r>
              <a:rPr lang="el-GR" dirty="0" smtClean="0"/>
              <a:t>Ιδανική για δεδομένα μεγάλου όγκου.</a:t>
            </a:r>
          </a:p>
          <a:p>
            <a:pPr marL="857250" lvl="1" indent="-400050">
              <a:buFont typeface="+mj-lt"/>
              <a:buAutoNum type="romanLcPeriod"/>
            </a:pPr>
            <a:r>
              <a:rPr lang="el-GR" dirty="0" smtClean="0"/>
              <a:t>Επιτρέπει το </a:t>
            </a:r>
            <a:r>
              <a:rPr lang="en-GB" dirty="0" smtClean="0"/>
              <a:t>bootstrapping.</a:t>
            </a:r>
          </a:p>
          <a:p>
            <a:pPr marL="857250" lvl="1" indent="-400050">
              <a:buFont typeface="+mj-lt"/>
              <a:buAutoNum type="romanLcPeriod"/>
            </a:pPr>
            <a:r>
              <a:rPr lang="el-GR" dirty="0" smtClean="0"/>
              <a:t>Δίνει μία καλή τοπολογία του φυλογενετικού δέντρου.</a:t>
            </a:r>
          </a:p>
          <a:p>
            <a:pPr marL="857250" lvl="1" indent="-400050">
              <a:buFont typeface="+mj-lt"/>
              <a:buAutoNum type="romanLcPeriod"/>
            </a:pPr>
            <a:r>
              <a:rPr lang="el-GR" dirty="0" smtClean="0"/>
              <a:t>Δεν προϋποθέτει</a:t>
            </a:r>
            <a:r>
              <a:rPr lang="el-GR" dirty="0"/>
              <a:t> </a:t>
            </a:r>
            <a:r>
              <a:rPr lang="el-GR" dirty="0" smtClean="0"/>
              <a:t>ομοιομορφία των εξελικτικών ρυθμών.</a:t>
            </a:r>
          </a:p>
        </p:txBody>
      </p:sp>
      <p:pic>
        <p:nvPicPr>
          <p:cNvPr id="7" name="Picture 2" descr="Image result for mega phylogenetic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1"/>
          <a:stretch/>
        </p:blipFill>
        <p:spPr bwMode="auto">
          <a:xfrm>
            <a:off x="11067327" y="6114489"/>
            <a:ext cx="1059421" cy="10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600358" y="1337640"/>
            <a:ext cx="5784682" cy="4789036"/>
            <a:chOff x="6793398" y="916191"/>
            <a:chExt cx="5784682" cy="478903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9291" y="1260736"/>
              <a:ext cx="4099163" cy="444449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793398" y="916191"/>
              <a:ext cx="4074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/>
                <a:t>Επιλογές σύνθεσης δέντρου στο </a:t>
              </a:r>
              <a:r>
                <a:rPr lang="en-GB" b="1" dirty="0" smtClean="0"/>
                <a:t>MEGA X</a:t>
              </a:r>
              <a:endParaRPr lang="en-GB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776897" y="1725603"/>
              <a:ext cx="2091025" cy="4181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30660" y="2401322"/>
              <a:ext cx="2037262" cy="4235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858872" y="3264716"/>
              <a:ext cx="2009050" cy="4471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67814" y="2252285"/>
              <a:ext cx="136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solidFill>
                    <a:srgbClr val="FF0000"/>
                  </a:solidFill>
                </a:rPr>
                <a:t>Επιλογές επαλήθευσης της φυλογένεσης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867814" y="1687261"/>
              <a:ext cx="1710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solidFill>
                    <a:srgbClr val="FF0000"/>
                  </a:solidFill>
                </a:rPr>
                <a:t>Μοντέλο ανακατασκευής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867814" y="3172731"/>
              <a:ext cx="1710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solidFill>
                    <a:srgbClr val="FF0000"/>
                  </a:solidFill>
                </a:rPr>
                <a:t>Επιλογές μοντέλων </a:t>
              </a:r>
              <a:r>
                <a:rPr lang="el-GR" sz="1200" dirty="0" err="1" smtClean="0">
                  <a:solidFill>
                    <a:srgbClr val="FF0000"/>
                  </a:solidFill>
                </a:rPr>
                <a:t>νουκλεοτιδικής</a:t>
              </a:r>
              <a:r>
                <a:rPr lang="el-GR" sz="1200" dirty="0" smtClean="0">
                  <a:solidFill>
                    <a:srgbClr val="FF0000"/>
                  </a:solidFill>
                </a:rPr>
                <a:t> υποκατάστασης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5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ΑΓΡΟΤΑΥΤΟΤΗΤΑ: </a:t>
            </a:r>
            <a:r>
              <a:rPr lang="en-GB" sz="3200" b="1" i="1" dirty="0" err="1" smtClean="0">
                <a:latin typeface="+mn-lt"/>
              </a:rPr>
              <a:t>trn</a:t>
            </a:r>
            <a:r>
              <a:rPr lang="en-GB" sz="3200" b="1" dirty="0" err="1" smtClean="0">
                <a:latin typeface="+mn-lt"/>
              </a:rPr>
              <a:t>L</a:t>
            </a:r>
            <a:r>
              <a:rPr lang="en-GB" sz="3200" b="1" dirty="0" smtClean="0">
                <a:latin typeface="+mn-lt"/>
              </a:rPr>
              <a:t> Barcoding </a:t>
            </a:r>
            <a:r>
              <a:rPr lang="el-GR" sz="3200" b="1" dirty="0" smtClean="0">
                <a:latin typeface="+mn-lt"/>
              </a:rPr>
              <a:t>αρωματικών φυτών Αιγαίου </a:t>
            </a:r>
            <a:endParaRPr lang="el-GR" sz="3200" b="1" dirty="0">
              <a:latin typeface="+mn-lt"/>
            </a:endParaRPr>
          </a:p>
          <a:p>
            <a:pPr algn="ctr"/>
            <a:r>
              <a:rPr lang="el-GR" sz="3200" b="1" dirty="0" smtClean="0">
                <a:latin typeface="+mn-lt"/>
              </a:rPr>
              <a:t> </a:t>
            </a:r>
            <a:endParaRPr lang="el-GR" sz="32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r="14764" b="27688"/>
          <a:stretch/>
        </p:blipFill>
        <p:spPr>
          <a:xfrm>
            <a:off x="104505" y="538480"/>
            <a:ext cx="8490855" cy="5869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4541" r="4981" b="4315"/>
          <a:stretch/>
        </p:blipFill>
        <p:spPr>
          <a:xfrm>
            <a:off x="7921343" y="4278775"/>
            <a:ext cx="4219857" cy="2579225"/>
          </a:xfrm>
          <a:prstGeom prst="snip2SameRect">
            <a:avLst>
              <a:gd name="adj1" fmla="val 46623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5835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5325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Βιοποικιλότητα, </a:t>
            </a:r>
            <a:r>
              <a:rPr lang="el-GR" sz="3200" b="1" dirty="0" err="1" smtClean="0"/>
              <a:t>φυτογενετικοί</a:t>
            </a:r>
            <a:r>
              <a:rPr lang="el-GR" sz="3200" b="1" dirty="0" smtClean="0"/>
              <a:t> πόροι, και τοπικές ποικιλίες </a:t>
            </a:r>
            <a:endParaRPr lang="en-GB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159397" y="1245483"/>
            <a:ext cx="987320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Η Ελλάδα έχει 6.622 </a:t>
            </a:r>
            <a:r>
              <a:rPr lang="el-GR" sz="2000" dirty="0" err="1" smtClean="0"/>
              <a:t>τάξα</a:t>
            </a:r>
            <a:r>
              <a:rPr lang="el-GR" sz="2000" dirty="0"/>
              <a:t> </a:t>
            </a:r>
            <a:r>
              <a:rPr lang="el-GR" sz="2000" dirty="0" smtClean="0"/>
              <a:t>(είδη </a:t>
            </a:r>
            <a:r>
              <a:rPr lang="el-GR" sz="2000" dirty="0"/>
              <a:t>και υποείδη) φυτών από τα οποία περίπου τα 1.200 είναι </a:t>
            </a:r>
            <a:r>
              <a:rPr lang="el-GR" sz="2000" dirty="0" smtClean="0"/>
              <a:t>ενδημικά.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Σημαντικά </a:t>
            </a:r>
            <a:r>
              <a:rPr lang="el-GR" sz="2000" dirty="0"/>
              <a:t>για την τοπική </a:t>
            </a:r>
            <a:r>
              <a:rPr lang="el-GR" sz="2000" dirty="0" smtClean="0"/>
              <a:t>κοινωνία.</a:t>
            </a:r>
            <a:endParaRPr lang="el-G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/>
              <a:t>Κ</a:t>
            </a:r>
            <a:r>
              <a:rPr lang="el-GR" sz="2000" dirty="0" smtClean="0"/>
              <a:t>αλά προσαρμοσμένα στις </a:t>
            </a:r>
            <a:r>
              <a:rPr lang="el-GR" sz="2000" dirty="0"/>
              <a:t>τοπικές </a:t>
            </a:r>
            <a:r>
              <a:rPr lang="el-GR" sz="2000" dirty="0" smtClean="0"/>
              <a:t>συνθήκες.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Έχουν </a:t>
            </a:r>
            <a:r>
              <a:rPr lang="el-GR" sz="2000" dirty="0"/>
              <a:t>ιδιαίτερη διατροφική </a:t>
            </a:r>
            <a:r>
              <a:rPr lang="el-GR" sz="2000" dirty="0" smtClean="0"/>
              <a:t>αξία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/>
              <a:t>Ο</a:t>
            </a:r>
            <a:r>
              <a:rPr lang="el-GR" sz="2000" dirty="0" smtClean="0"/>
              <a:t>ικονομική σημασία</a:t>
            </a:r>
          </a:p>
          <a:p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Οι τοπικές ποικιλίες είναι σημαντική πηγή πολύτιμων γονιδίων.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Χρήζουν προστασίας.</a:t>
            </a:r>
          </a:p>
          <a:p>
            <a:pPr lvl="1"/>
            <a:r>
              <a:rPr lang="el-GR" sz="2000" dirty="0" smtClean="0"/>
              <a:t>Λόγω γενετικής διάβρωσης έχουν </a:t>
            </a:r>
            <a:r>
              <a:rPr lang="el-GR" sz="2000" dirty="0"/>
              <a:t>χαθεί πάνω από 90% των ποικιλιών σίτου και </a:t>
            </a:r>
            <a:r>
              <a:rPr lang="el-GR" sz="2000" dirty="0" err="1"/>
              <a:t>λαχανοκομικών</a:t>
            </a:r>
            <a:r>
              <a:rPr lang="el-GR" sz="2000" dirty="0"/>
              <a:t> ειδών που υπήρχαν πριν 50 </a:t>
            </a:r>
            <a:r>
              <a:rPr lang="el-GR" sz="2000" dirty="0" smtClean="0"/>
              <a:t>χρόνια.</a:t>
            </a:r>
            <a:endParaRPr lang="el-GR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70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06" t="3888" r="13333" b="6945"/>
          <a:stretch/>
        </p:blipFill>
        <p:spPr>
          <a:xfrm>
            <a:off x="6739527" y="2971807"/>
            <a:ext cx="4935860" cy="300077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124674" y="0"/>
            <a:ext cx="9942653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ΑΓΡΟΤΑΥΤΟΤΗΤΑ: </a:t>
            </a:r>
            <a:r>
              <a:rPr lang="en-GB" sz="3200" b="1" i="1" dirty="0" err="1" smtClean="0">
                <a:latin typeface="+mn-lt"/>
              </a:rPr>
              <a:t>trn</a:t>
            </a:r>
            <a:r>
              <a:rPr lang="en-GB" sz="3200" b="1" dirty="0" err="1" smtClean="0">
                <a:latin typeface="+mn-lt"/>
              </a:rPr>
              <a:t>L</a:t>
            </a:r>
            <a:r>
              <a:rPr lang="en-GB" sz="3200" b="1" dirty="0" smtClean="0">
                <a:latin typeface="+mn-lt"/>
              </a:rPr>
              <a:t> Barcoding </a:t>
            </a:r>
            <a:r>
              <a:rPr lang="el-GR" sz="3200" b="1" dirty="0" smtClean="0">
                <a:latin typeface="+mn-lt"/>
              </a:rPr>
              <a:t>εσπεριδοειδών Χίου</a:t>
            </a:r>
            <a:endParaRPr lang="el-GR" sz="3200" b="1" dirty="0">
              <a:latin typeface="+mn-lt"/>
            </a:endParaRPr>
          </a:p>
          <a:p>
            <a:pPr algn="ctr"/>
            <a:r>
              <a:rPr lang="el-GR" sz="3200" b="1" dirty="0" smtClean="0">
                <a:latin typeface="+mn-lt"/>
              </a:rPr>
              <a:t> </a:t>
            </a:r>
            <a:endParaRPr lang="el-GR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52637" r="7285" b="29769"/>
          <a:stretch/>
        </p:blipFill>
        <p:spPr>
          <a:xfrm>
            <a:off x="6092891" y="793351"/>
            <a:ext cx="5980243" cy="1753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r="7285" b="47231"/>
          <a:stretch/>
        </p:blipFill>
        <p:spPr>
          <a:xfrm>
            <a:off x="70396" y="854686"/>
            <a:ext cx="5998357" cy="527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22" t="4269" r="10250" b="4765"/>
          <a:stretch/>
        </p:blipFill>
        <p:spPr>
          <a:xfrm>
            <a:off x="6624319" y="4060570"/>
            <a:ext cx="5043673" cy="26450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24674" y="0"/>
            <a:ext cx="9942653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ΑΓΡΟΤΑΥΤΟΤΗΤΑ: </a:t>
            </a:r>
            <a:r>
              <a:rPr lang="en-GB" sz="3200" b="1" i="1" dirty="0" smtClean="0">
                <a:latin typeface="+mn-lt"/>
              </a:rPr>
              <a:t>ITS2</a:t>
            </a:r>
            <a:r>
              <a:rPr lang="en-GB" sz="3200" b="1" dirty="0" smtClean="0">
                <a:latin typeface="+mn-lt"/>
              </a:rPr>
              <a:t> Barcoding </a:t>
            </a:r>
            <a:r>
              <a:rPr lang="el-GR" sz="3200" b="1" dirty="0" smtClean="0">
                <a:latin typeface="+mn-lt"/>
              </a:rPr>
              <a:t>εσπεριδοειδών Χίου</a:t>
            </a:r>
            <a:endParaRPr lang="el-GR" sz="3200" b="1" dirty="0">
              <a:latin typeface="+mn-lt"/>
            </a:endParaRPr>
          </a:p>
          <a:p>
            <a:pPr algn="ctr"/>
            <a:r>
              <a:rPr lang="el-GR" sz="3200" b="1" dirty="0" smtClean="0">
                <a:latin typeface="+mn-lt"/>
              </a:rPr>
              <a:t> </a:t>
            </a:r>
            <a:endParaRPr lang="el-GR" sz="3200" b="1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601" y="538480"/>
            <a:ext cx="12090399" cy="4782917"/>
            <a:chOff x="-101599" y="661850"/>
            <a:chExt cx="11209609" cy="4434480"/>
          </a:xfrm>
        </p:grpSpPr>
        <p:pic>
          <p:nvPicPr>
            <p:cNvPr id="4" name="Εικόνα 10">
              <a:extLst>
                <a:ext uri="{FF2B5EF4-FFF2-40B4-BE49-F238E27FC236}">
                  <a16:creationId xmlns:a16="http://schemas.microsoft.com/office/drawing/2014/main" id="{E3B4DFBD-634A-4BF9-A289-F5A743B4E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31171" b="46514"/>
            <a:stretch/>
          </p:blipFill>
          <p:spPr>
            <a:xfrm>
              <a:off x="-101599" y="715190"/>
              <a:ext cx="5608319" cy="4381140"/>
            </a:xfrm>
            <a:prstGeom prst="rect">
              <a:avLst/>
            </a:prstGeom>
          </p:spPr>
        </p:pic>
        <p:pic>
          <p:nvPicPr>
            <p:cNvPr id="5" name="Εικόνα 10">
              <a:extLst>
                <a:ext uri="{FF2B5EF4-FFF2-40B4-BE49-F238E27FC236}">
                  <a16:creationId xmlns:a16="http://schemas.microsoft.com/office/drawing/2014/main" id="{E3B4DFBD-634A-4BF9-A289-F5A743B4E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53611" r="31171" b="10357"/>
            <a:stretch/>
          </p:blipFill>
          <p:spPr>
            <a:xfrm>
              <a:off x="5459008" y="661850"/>
              <a:ext cx="5649002" cy="2972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28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10574" y="4595830"/>
            <a:ext cx="4403343" cy="2803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925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trnL</a:t>
            </a:r>
            <a:endParaRPr lang="el-GR" sz="14925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812800"/>
            <a:ext cx="12192000" cy="6045200"/>
            <a:chOff x="0" y="-91440"/>
            <a:chExt cx="12192000" cy="6035045"/>
          </a:xfrm>
        </p:grpSpPr>
        <p:pic>
          <p:nvPicPr>
            <p:cNvPr id="3076" name="Picture 4" descr="C:\Users\Theo\Documents\Google Drive\Agro ID\Sequencings\trnL\AGRO-ID_trnL_Total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" y="-91440"/>
              <a:ext cx="5611091" cy="60350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0" y="7621"/>
              <a:ext cx="12192000" cy="679360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l-GR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Όσπρια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84413"/>
              <a:ext cx="12192000" cy="551217"/>
            </a:xfrm>
            <a:prstGeom prst="rect">
              <a:avLst/>
            </a:prstGeom>
            <a:solidFill>
              <a:schemeClr val="bg2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l-GR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Σιτηρά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35456"/>
              <a:ext cx="12192000" cy="656514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l-GR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Αμπελόφυλλα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884248"/>
              <a:ext cx="12192000" cy="254534"/>
            </a:xfrm>
            <a:prstGeom prst="rect">
              <a:avLst/>
            </a:prstGeom>
            <a:solidFill>
              <a:srgbClr val="7030A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l-GR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Ακρόδρυα</a:t>
              </a:r>
              <a:endPara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2138680"/>
              <a:ext cx="12192000" cy="1540210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l-GR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Αρωματικά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678890"/>
              <a:ext cx="12192000" cy="2262277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l-GR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Εσπεριδοειδή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12192000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latin typeface="+mn-lt"/>
              </a:rPr>
              <a:t>Φ</a:t>
            </a:r>
            <a:r>
              <a:rPr lang="el-GR" sz="3200" b="1" dirty="0" smtClean="0">
                <a:latin typeface="+mn-lt"/>
              </a:rPr>
              <a:t>υλογενετικό δέντρο του </a:t>
            </a:r>
            <a:r>
              <a:rPr lang="en-GB" sz="3200" b="1" i="1" dirty="0" err="1" smtClean="0">
                <a:latin typeface="+mn-lt"/>
              </a:rPr>
              <a:t>trn</a:t>
            </a:r>
            <a:r>
              <a:rPr lang="en-GB" sz="3200" b="1" dirty="0" err="1" smtClean="0">
                <a:latin typeface="+mn-lt"/>
              </a:rPr>
              <a:t>L</a:t>
            </a:r>
            <a:r>
              <a:rPr lang="el-GR" sz="3200" b="1" dirty="0" smtClean="0">
                <a:latin typeface="+mn-lt"/>
              </a:rPr>
              <a:t> </a:t>
            </a:r>
            <a:r>
              <a:rPr lang="en-GB" sz="3200" b="1" dirty="0" smtClean="0">
                <a:latin typeface="+mn-lt"/>
              </a:rPr>
              <a:t>Barcoding </a:t>
            </a:r>
            <a:r>
              <a:rPr lang="el-GR" sz="3200" b="1" dirty="0" smtClean="0">
                <a:latin typeface="+mn-lt"/>
              </a:rPr>
              <a:t>των φυτικών δειγμάτων της ΑΓΡΟΤΑΥΤΟΤΗΤΑΣ</a:t>
            </a:r>
            <a:endParaRPr lang="el-GR" sz="3200" b="1" dirty="0">
              <a:latin typeface="+mn-lt"/>
            </a:endParaRPr>
          </a:p>
          <a:p>
            <a:pPr algn="ctr"/>
            <a:r>
              <a:rPr lang="el-GR" sz="3200" b="1" dirty="0" smtClean="0">
                <a:latin typeface="+mn-lt"/>
              </a:rPr>
              <a:t> </a:t>
            </a:r>
            <a:endParaRPr lang="el-G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14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88273"/>
            <a:ext cx="12192001" cy="6626059"/>
            <a:chOff x="0" y="1733582"/>
            <a:chExt cx="9144000" cy="5670846"/>
          </a:xfrm>
        </p:grpSpPr>
        <p:pic>
          <p:nvPicPr>
            <p:cNvPr id="3" name="Picture 2" descr="ITS2_Tota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33582"/>
              <a:ext cx="4605852" cy="51435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645836" y="5015312"/>
              <a:ext cx="3440622" cy="2389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925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ITS2</a:t>
              </a:r>
              <a:endParaRPr lang="el-GR" sz="1492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467119"/>
              <a:ext cx="9144000" cy="771526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l-G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r"/>
              <a:endParaRPr lang="el-G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r"/>
              <a:r>
                <a:rPr lang="el-G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Αμπελόφυλλα</a:t>
              </a: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548095"/>
              <a:ext cx="9144000" cy="1509713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l-GR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Αρωματικά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733582"/>
              <a:ext cx="9144000" cy="1817370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l-GR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Εσπεριδοειδή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5054140"/>
              <a:ext cx="9144000" cy="218394"/>
            </a:xfrm>
            <a:prstGeom prst="rect">
              <a:avLst/>
            </a:prstGeom>
            <a:solidFill>
              <a:srgbClr val="7030A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l-GR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Ακρόδρυα</a:t>
              </a: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5272534"/>
              <a:ext cx="9144000" cy="722384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l-GR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Όσπρια</a:t>
              </a: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236050"/>
              <a:ext cx="9144000" cy="633413"/>
            </a:xfrm>
            <a:prstGeom prst="rect">
              <a:avLst/>
            </a:prstGeom>
            <a:solidFill>
              <a:schemeClr val="bg2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l-GR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Σιτηρά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12192000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latin typeface="+mn-lt"/>
              </a:rPr>
              <a:t>Φ</a:t>
            </a:r>
            <a:r>
              <a:rPr lang="el-GR" sz="3200" b="1" dirty="0" smtClean="0">
                <a:latin typeface="+mn-lt"/>
              </a:rPr>
              <a:t>υλογενετικό δέντρο του </a:t>
            </a:r>
            <a:r>
              <a:rPr lang="en-GB" sz="3200" b="1" i="1" dirty="0" smtClean="0">
                <a:latin typeface="+mn-lt"/>
              </a:rPr>
              <a:t>ITS2</a:t>
            </a:r>
            <a:r>
              <a:rPr lang="en-GB" sz="3200" b="1" dirty="0" smtClean="0">
                <a:latin typeface="+mn-lt"/>
              </a:rPr>
              <a:t> Barcoding </a:t>
            </a:r>
            <a:r>
              <a:rPr lang="el-GR" sz="3200" b="1" dirty="0" smtClean="0">
                <a:latin typeface="+mn-lt"/>
              </a:rPr>
              <a:t>των φυτικών δειγμάτων της ΑΓΡΟΤΑΥΤΟΤΗΤΑΣ</a:t>
            </a:r>
            <a:endParaRPr lang="el-GR" sz="3200" b="1" dirty="0">
              <a:latin typeface="+mn-lt"/>
            </a:endParaRPr>
          </a:p>
          <a:p>
            <a:pPr algn="ctr"/>
            <a:r>
              <a:rPr lang="el-GR" sz="3200" b="1" dirty="0" smtClean="0">
                <a:latin typeface="+mn-lt"/>
              </a:rPr>
              <a:t> </a:t>
            </a:r>
            <a:endParaRPr lang="el-G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73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5410" y="962302"/>
            <a:ext cx="11561180" cy="30193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000" dirty="0"/>
              <a:t>Αύξηση της παραγωγής λόγω της καινοτομίας και ανάπτυξης που φέρνουν τα </a:t>
            </a:r>
            <a:r>
              <a:rPr lang="el-GR" sz="2000" dirty="0" smtClean="0"/>
              <a:t>πιστοποιημένα προϊόντα (ΠΟΠ, ΠΓΕ κτλ.).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l-GR" sz="2000" dirty="0"/>
              <a:t>Αύξηση της τιμής – επιρρεπής στη </a:t>
            </a:r>
            <a:r>
              <a:rPr lang="el-GR" sz="2000" dirty="0" smtClean="0"/>
              <a:t>νοθεία.</a:t>
            </a:r>
            <a:endParaRPr lang="el-GR" sz="2000" dirty="0"/>
          </a:p>
          <a:p>
            <a:pPr>
              <a:lnSpc>
                <a:spcPct val="120000"/>
              </a:lnSpc>
            </a:pPr>
            <a:r>
              <a:rPr lang="el-GR" sz="2000" dirty="0"/>
              <a:t>Το 2012 εγγράφηκαν 60 νέα </a:t>
            </a:r>
            <a:r>
              <a:rPr lang="el-GR" sz="2000" dirty="0" smtClean="0"/>
              <a:t>προϊόντα.</a:t>
            </a:r>
            <a:endParaRPr lang="el-GR" sz="2000" dirty="0"/>
          </a:p>
          <a:p>
            <a:pPr>
              <a:lnSpc>
                <a:spcPct val="120000"/>
              </a:lnSpc>
            </a:pPr>
            <a:r>
              <a:rPr lang="el-GR" sz="2000" dirty="0"/>
              <a:t>Σύνολο 1.137 από όλες τις 27 </a:t>
            </a:r>
            <a:r>
              <a:rPr lang="el-GR" sz="2000" dirty="0" smtClean="0"/>
              <a:t>χώρες.</a:t>
            </a:r>
            <a:endParaRPr lang="el-GR" sz="2000" dirty="0"/>
          </a:p>
          <a:p>
            <a:pPr>
              <a:lnSpc>
                <a:spcPct val="120000"/>
              </a:lnSpc>
            </a:pPr>
            <a:r>
              <a:rPr lang="el-GR" sz="2000" dirty="0" smtClean="0"/>
              <a:t>Ανερχόμενος ανταγωνισμός από Κίνα</a:t>
            </a:r>
            <a:r>
              <a:rPr lang="el-GR" sz="2000" dirty="0"/>
              <a:t>, Βιετνάμ, Κολομβία και </a:t>
            </a:r>
            <a:r>
              <a:rPr lang="el-GR" sz="2000" dirty="0" smtClean="0"/>
              <a:t>Ινδία.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l-GR" sz="2000" dirty="0"/>
              <a:t>Η ΕΕ </a:t>
            </a:r>
            <a:r>
              <a:rPr lang="el-GR" sz="2000" dirty="0" smtClean="0"/>
              <a:t>εξάγει προϊόντα </a:t>
            </a:r>
            <a:r>
              <a:rPr lang="el-GR" sz="2000" dirty="0"/>
              <a:t>με γεωγραφική ένδειξη</a:t>
            </a:r>
            <a:r>
              <a:rPr lang="en-US" sz="2000" dirty="0"/>
              <a:t> </a:t>
            </a:r>
            <a:r>
              <a:rPr lang="el-GR" sz="2000" dirty="0" smtClean="0"/>
              <a:t>συνολικής αξίας 50 δισ. Ευρώ </a:t>
            </a:r>
            <a:r>
              <a:rPr lang="en-US" sz="2000" dirty="0"/>
              <a:t>(2015)</a:t>
            </a:r>
            <a:r>
              <a:rPr lang="el-GR" sz="2000" dirty="0"/>
              <a:t> .</a:t>
            </a: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0" y="0"/>
            <a:ext cx="12192000" cy="6953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/>
              <a:t>Βιοποικιλότητα, </a:t>
            </a:r>
            <a:r>
              <a:rPr lang="el-GR" sz="3200" b="1" dirty="0" err="1" smtClean="0"/>
              <a:t>φυτογενετικοί</a:t>
            </a:r>
            <a:r>
              <a:rPr lang="el-GR" sz="3200" b="1" dirty="0" smtClean="0"/>
              <a:t> πόροι, και τοπικές ποικιλίες </a:t>
            </a:r>
            <a:endParaRPr lang="en-GB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476263" y="4712760"/>
            <a:ext cx="52394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Αναγκαία η </a:t>
            </a:r>
            <a:r>
              <a:rPr lang="el-GR" sz="2800" dirty="0" smtClean="0">
                <a:solidFill>
                  <a:srgbClr val="FF0000"/>
                </a:solidFill>
              </a:rPr>
              <a:t>ταυτοποίηση</a:t>
            </a:r>
            <a:r>
              <a:rPr lang="el-GR" sz="2800" dirty="0" smtClean="0"/>
              <a:t> και </a:t>
            </a:r>
            <a:r>
              <a:rPr lang="el-GR" sz="2800" dirty="0" smtClean="0">
                <a:solidFill>
                  <a:srgbClr val="FF0000"/>
                </a:solidFill>
              </a:rPr>
              <a:t>πιστοποίηση</a:t>
            </a:r>
            <a:r>
              <a:rPr lang="el-GR" sz="2800" dirty="0" smtClean="0"/>
              <a:t> της ελληνικής βιοποικιλότητας </a:t>
            </a:r>
            <a:r>
              <a:rPr lang="el-GR" sz="2800" dirty="0"/>
              <a:t>και </a:t>
            </a:r>
            <a:r>
              <a:rPr lang="el-GR" sz="2800" dirty="0" smtClean="0"/>
              <a:t>των προϊόντων </a:t>
            </a:r>
            <a:r>
              <a:rPr lang="el-GR" sz="2800" dirty="0"/>
              <a:t>της </a:t>
            </a:r>
          </a:p>
        </p:txBody>
      </p:sp>
    </p:spTree>
    <p:extLst>
      <p:ext uri="{BB962C8B-B14F-4D97-AF65-F5344CB8AC3E}">
        <p14:creationId xmlns:p14="http://schemas.microsoft.com/office/powerpoint/2010/main" val="12354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0006" y="0"/>
            <a:ext cx="7811988" cy="695325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«Γραμμωτός Κώδικας» </a:t>
            </a:r>
            <a:r>
              <a:rPr lang="en-US" sz="3200" b="1" dirty="0" smtClean="0"/>
              <a:t>DNA</a:t>
            </a:r>
            <a:r>
              <a:rPr lang="el-GR" sz="3200" b="1" dirty="0" smtClean="0"/>
              <a:t> (</a:t>
            </a:r>
            <a:r>
              <a:rPr lang="en-GB" sz="3200" b="1" dirty="0" smtClean="0"/>
              <a:t>DNA </a:t>
            </a:r>
            <a:r>
              <a:rPr lang="en-US" sz="3200" b="1" dirty="0" smtClean="0"/>
              <a:t>Barcoding)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8597" y="887927"/>
            <a:ext cx="103370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Είναι μία ιδιαίτερα ευαίσθητη τεχνολογία </a:t>
            </a:r>
            <a:r>
              <a:rPr lang="en-GB" sz="2000" dirty="0" smtClean="0"/>
              <a:t>DNA </a:t>
            </a:r>
            <a:r>
              <a:rPr lang="el-GR" sz="2000" dirty="0" smtClean="0"/>
              <a:t>για ταυτοποίηση ειδών.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Απαιτούνται πολύ μικρές ποσότητες </a:t>
            </a:r>
            <a:r>
              <a:rPr lang="en-GB" sz="2000" dirty="0"/>
              <a:t>DNA</a:t>
            </a:r>
            <a:r>
              <a:rPr lang="el-GR" sz="2000" dirty="0"/>
              <a:t>.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Μπορεί να εφαρμοστεί σε μία ποικιλία δειγμάτων: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/>
              <a:t>Φρέσκα και αποξηραμένα δείγματα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/>
              <a:t>Πρώτες ύλες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/>
              <a:t>Μεταποιημένα προϊόντα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Μίγματα</a:t>
            </a:r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Χώμα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Μουσειακά δείγματα</a:t>
            </a:r>
            <a:endParaRPr lang="en-GB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Έχει εφαρμογή σε: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Φυλογενετικές μελέτες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Αναλύσεις ποιότητας/ γνησιότητας τροφίμων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Ανίχνευση νοθειών σε τρόφιμα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41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4693" y="1423685"/>
            <a:ext cx="934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57990" y="1541403"/>
            <a:ext cx="9076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/>
              <a:t>Η ανάλυση</a:t>
            </a:r>
            <a:r>
              <a:rPr lang="en-GB" sz="2000" dirty="0"/>
              <a:t> </a:t>
            </a:r>
            <a:r>
              <a:rPr lang="el-GR" sz="2000" dirty="0"/>
              <a:t>«Γραμμωτού Κώδικα» </a:t>
            </a:r>
            <a:r>
              <a:rPr lang="en-GB" sz="2000" dirty="0"/>
              <a:t>DNA </a:t>
            </a:r>
            <a:r>
              <a:rPr lang="el-GR" sz="2000" dirty="0" smtClean="0"/>
              <a:t>εκμεταλλεύεται </a:t>
            </a:r>
            <a:r>
              <a:rPr lang="el-GR" sz="2000" dirty="0"/>
              <a:t>τις διαφορές</a:t>
            </a:r>
            <a:r>
              <a:rPr lang="en-GB" sz="2000" dirty="0"/>
              <a:t> </a:t>
            </a:r>
            <a:r>
              <a:rPr lang="el-GR" sz="2000" dirty="0"/>
              <a:t>που υπάρχουν στην αλληλουχία του </a:t>
            </a:r>
            <a:r>
              <a:rPr lang="en-GB" sz="2000" dirty="0"/>
              <a:t>DNA </a:t>
            </a:r>
            <a:r>
              <a:rPr lang="el-GR" sz="2000" dirty="0"/>
              <a:t>μεταξύ ειδών και ατόμων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380913" y="2983042"/>
            <a:ext cx="7430172" cy="1250700"/>
            <a:chOff x="1812993" y="4074448"/>
            <a:chExt cx="7430172" cy="12507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</a:blip>
            <a:srcRect l="20813" t="1" r="-1" b="-11034"/>
            <a:stretch/>
          </p:blipFill>
          <p:spPr bwMode="auto">
            <a:xfrm>
              <a:off x="2605750" y="4512767"/>
              <a:ext cx="6637415" cy="81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1812993" y="4705381"/>
              <a:ext cx="676706" cy="268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/>
                <a:t>Είδος 1:</a:t>
              </a:r>
              <a:endParaRPr lang="en-GB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12993" y="4944281"/>
              <a:ext cx="676706" cy="268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err="1" smtClean="0"/>
                <a:t>Ειδος</a:t>
              </a:r>
              <a:r>
                <a:rPr lang="el-GR" sz="1600" b="1" dirty="0"/>
                <a:t> </a:t>
              </a:r>
              <a:r>
                <a:rPr lang="el-GR" sz="1600" b="1" dirty="0" smtClean="0"/>
                <a:t>2:</a:t>
              </a:r>
              <a:endParaRPr lang="en-GB" sz="16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22518" y="4782952"/>
              <a:ext cx="76653" cy="463954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93833" y="4782952"/>
              <a:ext cx="76653" cy="463954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057" y="4074448"/>
              <a:ext cx="3694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b="1" dirty="0" smtClean="0">
                  <a:solidFill>
                    <a:srgbClr val="FF0000"/>
                  </a:solidFill>
                </a:rPr>
                <a:t>*</a:t>
              </a:r>
              <a:endParaRPr lang="en-GB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09112" y="4074448"/>
              <a:ext cx="3694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b="1" dirty="0" smtClean="0">
                  <a:solidFill>
                    <a:srgbClr val="FF0000"/>
                  </a:solidFill>
                </a:rPr>
                <a:t>*</a:t>
              </a:r>
              <a:endParaRPr lang="en-GB" sz="4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625755" y="5112981"/>
            <a:ext cx="4940487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Η αλληλουχία του «Γραμμωτού Κώδικα» </a:t>
            </a:r>
            <a:r>
              <a:rPr lang="en-GB" sz="2000" b="1" dirty="0" smtClean="0"/>
              <a:t>DNA </a:t>
            </a:r>
            <a:r>
              <a:rPr lang="el-GR" sz="2000" b="1" dirty="0" smtClean="0"/>
              <a:t>κάθε ατόμου/είδους αποτελεί τη </a:t>
            </a:r>
            <a:r>
              <a:rPr lang="el-GR" sz="2000" b="1" dirty="0" smtClean="0">
                <a:solidFill>
                  <a:srgbClr val="FF0000"/>
                </a:solidFill>
              </a:rPr>
              <a:t>Μοριακή </a:t>
            </a:r>
            <a:r>
              <a:rPr lang="el-GR" sz="2000" b="1" dirty="0" smtClean="0"/>
              <a:t>του </a:t>
            </a:r>
            <a:r>
              <a:rPr lang="el-GR" sz="2000" b="1" dirty="0" smtClean="0">
                <a:solidFill>
                  <a:srgbClr val="FF0000"/>
                </a:solidFill>
              </a:rPr>
              <a:t>Ταυτότητα</a:t>
            </a:r>
            <a:endParaRPr lang="en-GB" sz="2000" b="1" dirty="0"/>
          </a:p>
        </p:txBody>
      </p:sp>
      <p:sp>
        <p:nvSpPr>
          <p:cNvPr id="16" name="1 - Τίτλος"/>
          <p:cNvSpPr txBox="1">
            <a:spLocks/>
          </p:cNvSpPr>
          <p:nvPr/>
        </p:nvSpPr>
        <p:spPr>
          <a:xfrm>
            <a:off x="2190006" y="0"/>
            <a:ext cx="7811988" cy="6953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smtClean="0"/>
              <a:t>«Γραμμωτός Κώδικας» </a:t>
            </a:r>
            <a:r>
              <a:rPr lang="en-US" sz="3200" b="1" smtClean="0"/>
              <a:t>DNA</a:t>
            </a:r>
            <a:r>
              <a:rPr lang="el-GR" sz="3200" b="1" smtClean="0"/>
              <a:t> (</a:t>
            </a:r>
            <a:r>
              <a:rPr lang="en-GB" sz="3200" b="1" smtClean="0"/>
              <a:t>DNA </a:t>
            </a:r>
            <a:r>
              <a:rPr lang="en-US" sz="3200" b="1" smtClean="0"/>
              <a:t>Barcoding)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6980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0006" y="0"/>
            <a:ext cx="7811988" cy="695325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«Γραμμωτός Κώδικας» </a:t>
            </a:r>
            <a:r>
              <a:rPr lang="en-US" sz="3200" b="1" dirty="0" smtClean="0"/>
              <a:t>DNA</a:t>
            </a:r>
            <a:r>
              <a:rPr lang="el-GR" sz="3200" b="1" dirty="0" smtClean="0"/>
              <a:t> (</a:t>
            </a:r>
            <a:r>
              <a:rPr lang="en-GB" sz="3200" b="1" dirty="0" smtClean="0"/>
              <a:t>DNA </a:t>
            </a:r>
            <a:r>
              <a:rPr lang="en-US" sz="3200" b="1" dirty="0" smtClean="0"/>
              <a:t>Barcoding)</a:t>
            </a:r>
            <a:endParaRPr lang="en-GB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494730" y="1331061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Πραγματοποιείται </a:t>
            </a:r>
            <a:r>
              <a:rPr lang="el-GR" sz="2000" dirty="0"/>
              <a:t>με ενίσχυση συντηρημένων αλληλουχιών </a:t>
            </a:r>
            <a:r>
              <a:rPr lang="en-GB" sz="2000" dirty="0" smtClean="0"/>
              <a:t>DNA </a:t>
            </a:r>
            <a:r>
              <a:rPr lang="el-GR" sz="2000" dirty="0"/>
              <a:t>(</a:t>
            </a:r>
            <a:r>
              <a:rPr lang="en-GB" sz="2000" dirty="0"/>
              <a:t>DNA </a:t>
            </a:r>
            <a:r>
              <a:rPr lang="en-GB" sz="2000" dirty="0" smtClean="0"/>
              <a:t>Barcodes</a:t>
            </a:r>
            <a:r>
              <a:rPr lang="el-GR" sz="2000" dirty="0" smtClean="0"/>
              <a:t>) με </a:t>
            </a:r>
            <a:r>
              <a:rPr lang="el-GR" sz="2000" dirty="0"/>
              <a:t>τη χρήση καθολικών </a:t>
            </a:r>
            <a:r>
              <a:rPr lang="el-GR" sz="2000" dirty="0" err="1"/>
              <a:t>εκκινητών</a:t>
            </a:r>
            <a:r>
              <a:rPr lang="el-GR" sz="2000" dirty="0"/>
              <a:t> (</a:t>
            </a:r>
            <a:r>
              <a:rPr lang="en-GB" sz="2000" dirty="0"/>
              <a:t>universal primers)</a:t>
            </a:r>
            <a:r>
              <a:rPr lang="el-GR" sz="2000" dirty="0" smtClean="0"/>
              <a:t>.</a:t>
            </a:r>
            <a:endParaRPr lang="el-G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Τα χαρακτηριστικά των </a:t>
            </a:r>
            <a:r>
              <a:rPr lang="en-GB" sz="2000" dirty="0"/>
              <a:t>B</a:t>
            </a:r>
            <a:r>
              <a:rPr lang="en-GB" sz="2000" dirty="0" smtClean="0"/>
              <a:t>arcoding </a:t>
            </a:r>
            <a:r>
              <a:rPr lang="el-GR" sz="2000" dirty="0" smtClean="0"/>
              <a:t>περιοχών: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Αρκετά </a:t>
            </a:r>
            <a:r>
              <a:rPr lang="el-GR" sz="2000" dirty="0">
                <a:solidFill>
                  <a:srgbClr val="FF0000"/>
                </a:solidFill>
              </a:rPr>
              <a:t>συντηρημένες</a:t>
            </a:r>
            <a:r>
              <a:rPr lang="el-GR" sz="2000" dirty="0"/>
              <a:t> για να επιτρέπουν την στοίχιση </a:t>
            </a:r>
            <a:r>
              <a:rPr lang="el-GR" sz="2000" dirty="0" smtClean="0"/>
              <a:t>αλληλουχιών,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</a:rPr>
              <a:t>Πολυμορφικές</a:t>
            </a:r>
            <a:r>
              <a:rPr lang="el-GR" sz="2000" dirty="0" smtClean="0"/>
              <a:t> </a:t>
            </a:r>
            <a:r>
              <a:rPr lang="el-GR" sz="2000" dirty="0"/>
              <a:t>ώστε να επιτρέπουν το διαχωρισμό των ειδών/ ατόμων</a:t>
            </a:r>
            <a:r>
              <a:rPr lang="el-GR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Στα φυτά υπάρχουν 3 </a:t>
            </a:r>
            <a:r>
              <a:rPr lang="el-GR" sz="2000" dirty="0" err="1" smtClean="0"/>
              <a:t>γονιδιώματα</a:t>
            </a:r>
            <a:r>
              <a:rPr lang="el-GR" sz="2000" dirty="0" smtClean="0"/>
              <a:t> (πυρηνικό, </a:t>
            </a:r>
            <a:r>
              <a:rPr lang="el-GR" sz="2000" dirty="0" err="1" smtClean="0"/>
              <a:t>χλωροπλαστικό</a:t>
            </a:r>
            <a:r>
              <a:rPr lang="el-GR" sz="2000" dirty="0" smtClean="0"/>
              <a:t>, </a:t>
            </a:r>
            <a:r>
              <a:rPr lang="el-GR" sz="2000" dirty="0" err="1" smtClean="0"/>
              <a:t>μιτοχονδριακό</a:t>
            </a:r>
            <a:r>
              <a:rPr lang="el-GR" sz="2000" dirty="0" smtClean="0"/>
              <a:t>) που μπορούν να χρησιμοποιηθούν στην ανάλυση «Γραμμωτού Κώδικα» </a:t>
            </a:r>
            <a:r>
              <a:rPr lang="en-GB" sz="2000" dirty="0" smtClean="0"/>
              <a:t>DNA.</a:t>
            </a:r>
            <a:endParaRPr lang="el-GR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7784655" y="1522511"/>
            <a:ext cx="3748274" cy="3727107"/>
            <a:chOff x="8356155" y="1692968"/>
            <a:chExt cx="3748274" cy="3727107"/>
          </a:xfrm>
        </p:grpSpPr>
        <p:pic>
          <p:nvPicPr>
            <p:cNvPr id="18" name="Picture 2" descr="Image result for plant ce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6155" y="2547454"/>
              <a:ext cx="2000250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551086" y="1692968"/>
              <a:ext cx="1553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Πυρηνικό </a:t>
              </a:r>
              <a:r>
                <a:rPr lang="en-GB" dirty="0" smtClean="0"/>
                <a:t>DNA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001994" y="2171706"/>
              <a:ext cx="2102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err="1" smtClean="0"/>
                <a:t>Μιτοχονδριακό</a:t>
              </a:r>
              <a:r>
                <a:rPr lang="el-GR" dirty="0" smtClean="0"/>
                <a:t> </a:t>
              </a:r>
              <a:r>
                <a:rPr lang="en-GB" dirty="0" smtClean="0"/>
                <a:t>DNA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56155" y="5050743"/>
              <a:ext cx="2198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err="1" smtClean="0"/>
                <a:t>Χλωροπλαστικό</a:t>
              </a:r>
              <a:r>
                <a:rPr lang="el-GR" dirty="0" smtClean="0"/>
                <a:t> </a:t>
              </a:r>
              <a:r>
                <a:rPr lang="en-GB" dirty="0" smtClean="0"/>
                <a:t>DNA</a:t>
              </a:r>
              <a:endParaRPr lang="en-GB" dirty="0"/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>
            <a:xfrm flipH="1">
              <a:off x="9305187" y="2062300"/>
              <a:ext cx="22875" cy="9976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10054590" y="2541038"/>
              <a:ext cx="998622" cy="8422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3" idx="0"/>
            </p:cNvCxnSpPr>
            <p:nvPr/>
          </p:nvCxnSpPr>
          <p:spPr>
            <a:xfrm>
              <a:off x="9357783" y="4324350"/>
              <a:ext cx="97680" cy="7263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83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783" y="1966912"/>
            <a:ext cx="4858217" cy="4891088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12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Το </a:t>
            </a:r>
            <a:r>
              <a:rPr lang="el-GR" sz="3200" b="1" dirty="0" err="1" smtClean="0"/>
              <a:t>χλωροπλαστικό</a:t>
            </a:r>
            <a:r>
              <a:rPr lang="el-GR" sz="3200" b="1" dirty="0" smtClean="0"/>
              <a:t> </a:t>
            </a:r>
            <a:r>
              <a:rPr lang="el-GR" sz="3200" b="1" dirty="0" err="1" smtClean="0"/>
              <a:t>γονιδίωμα</a:t>
            </a:r>
            <a:r>
              <a:rPr lang="el-GR" sz="3200" b="1" dirty="0" smtClean="0"/>
              <a:t> είναι πλούσιο σε </a:t>
            </a:r>
            <a:r>
              <a:rPr lang="en-GB" sz="3200" b="1" dirty="0" smtClean="0"/>
              <a:t>DNA Barcodes</a:t>
            </a:r>
            <a:endParaRPr lang="en-GB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0" y="811351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Το </a:t>
            </a:r>
            <a:r>
              <a:rPr lang="el-GR" sz="2000" dirty="0" err="1" smtClean="0"/>
              <a:t>χλωροπλαστικό</a:t>
            </a:r>
            <a:r>
              <a:rPr lang="el-GR" sz="2000" dirty="0" smtClean="0"/>
              <a:t> </a:t>
            </a:r>
            <a:r>
              <a:rPr lang="el-GR" sz="2000" dirty="0" err="1" smtClean="0"/>
              <a:t>γονιδίωμα</a:t>
            </a:r>
            <a:r>
              <a:rPr lang="el-GR" sz="2000" dirty="0" smtClean="0"/>
              <a:t> είναι μικρό σε μέγεθος (50-290 </a:t>
            </a:r>
            <a:r>
              <a:rPr lang="el-GR" sz="2000" dirty="0" err="1" smtClean="0"/>
              <a:t>κιλοβάσεις</a:t>
            </a:r>
            <a:r>
              <a:rPr lang="el-GR" sz="2000" dirty="0" smtClean="0"/>
              <a:t>) και περιεκτικό σε γονίδια.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Βρίσκεται </a:t>
            </a:r>
            <a:r>
              <a:rPr lang="el-GR" sz="2000" dirty="0"/>
              <a:t>σε πολλά αντίγραφα σε κάθε κύτταρο, το οποίο διευκολύνει την ανάκτηση αλληλουχιών</a:t>
            </a:r>
            <a:r>
              <a:rPr lang="el-GR" sz="2000" dirty="0" smtClean="0"/>
              <a:t>.</a:t>
            </a:r>
            <a:endParaRPr lang="en-GB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083712" y="3718679"/>
            <a:ext cx="50624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err="1" smtClean="0"/>
              <a:t>rbcL</a:t>
            </a:r>
            <a:r>
              <a:rPr lang="el-GR" dirty="0"/>
              <a:t>: είναι εύκολη στη χρήση αλλά έχει μικρή διαχωριστική </a:t>
            </a:r>
            <a:r>
              <a:rPr lang="el-GR" dirty="0" smtClean="0"/>
              <a:t>ικανότητα.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err="1" smtClean="0"/>
              <a:t>matK</a:t>
            </a:r>
            <a:r>
              <a:rPr lang="el-GR" dirty="0"/>
              <a:t>: έχει μεγαλύτερη διαχωριστική ικανότητα αλλά μικρότερη </a:t>
            </a:r>
            <a:r>
              <a:rPr lang="el-GR" dirty="0" smtClean="0"/>
              <a:t>καθολικότητα.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err="1" smtClean="0"/>
              <a:t>trnH-psbA</a:t>
            </a:r>
            <a:r>
              <a:rPr lang="el-GR" dirty="0"/>
              <a:t>: έχει μεγάλη διαχωριστική ικανότητα, καλή καθολικότητα αλλά μεταβλητό μέγεθος και οι αλληλουχίες διακόπτονται από </a:t>
            </a:r>
            <a:r>
              <a:rPr lang="el-GR" dirty="0" err="1"/>
              <a:t>μικροδορυφόρους</a:t>
            </a:r>
            <a:r>
              <a:rPr lang="el-GR" dirty="0"/>
              <a:t> (</a:t>
            </a:r>
            <a:r>
              <a:rPr lang="el-GR" dirty="0" err="1"/>
              <a:t>SSRs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1008534" y="6581001"/>
            <a:ext cx="1183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Yu Bi </a:t>
            </a:r>
            <a:r>
              <a:rPr lang="en-GB" sz="1200" i="1" dirty="0" smtClean="0"/>
              <a:t>et al</a:t>
            </a:r>
            <a:r>
              <a:rPr lang="en-GB" sz="1200" dirty="0" smtClean="0"/>
              <a:t>. 2018</a:t>
            </a:r>
            <a:endParaRPr lang="en-GB" sz="1200" dirty="0"/>
          </a:p>
        </p:txBody>
      </p:sp>
      <p:sp>
        <p:nvSpPr>
          <p:cNvPr id="6" name="Rectangle 5"/>
          <p:cNvSpPr/>
          <p:nvPr/>
        </p:nvSpPr>
        <p:spPr>
          <a:xfrm>
            <a:off x="585621" y="2168216"/>
            <a:ext cx="66057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/>
              <a:t>7 </a:t>
            </a:r>
            <a:r>
              <a:rPr lang="el-GR" sz="2000" dirty="0" err="1"/>
              <a:t>χλωροπλαστικές</a:t>
            </a:r>
            <a:r>
              <a:rPr lang="el-GR" sz="2000" dirty="0"/>
              <a:t> περιοχές </a:t>
            </a:r>
            <a:r>
              <a:rPr lang="el-GR" sz="2000" dirty="0" smtClean="0"/>
              <a:t>χρησιμοποιούνται ευρέως για </a:t>
            </a:r>
            <a:r>
              <a:rPr lang="en-GB" sz="2000" dirty="0" smtClean="0"/>
              <a:t>DNA Barcoding </a:t>
            </a:r>
            <a:r>
              <a:rPr lang="el-GR" sz="2000" dirty="0" smtClean="0"/>
              <a:t>στα φυτά: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b="1" dirty="0" smtClean="0"/>
              <a:t>rpoC1&lt;</a:t>
            </a:r>
            <a:r>
              <a:rPr lang="en-GB" sz="2000" b="1" dirty="0" err="1" smtClean="0"/>
              <a:t>rpoB</a:t>
            </a:r>
            <a:r>
              <a:rPr lang="en-GB" sz="2000" b="1" dirty="0" smtClean="0"/>
              <a:t>&lt;</a:t>
            </a:r>
            <a:r>
              <a:rPr lang="en-GB" sz="2000" b="1" dirty="0" err="1" smtClean="0"/>
              <a:t>atpF-atpH</a:t>
            </a:r>
            <a:r>
              <a:rPr lang="en-GB" sz="2000" b="1" dirty="0" smtClean="0"/>
              <a:t>&lt;</a:t>
            </a:r>
            <a:r>
              <a:rPr lang="en-GB" sz="2000" b="1" dirty="0" err="1" smtClean="0"/>
              <a:t>rbcL</a:t>
            </a:r>
            <a:r>
              <a:rPr lang="en-GB" sz="2000" b="1" dirty="0" smtClean="0"/>
              <a:t>&lt;</a:t>
            </a:r>
            <a:r>
              <a:rPr lang="en-GB" sz="2000" b="1" dirty="0" err="1" smtClean="0"/>
              <a:t>matK</a:t>
            </a:r>
            <a:r>
              <a:rPr lang="en-GB" sz="2000" b="1" dirty="0" smtClean="0"/>
              <a:t>&lt;</a:t>
            </a:r>
            <a:r>
              <a:rPr lang="en-GB" sz="2000" b="1" dirty="0" err="1" smtClean="0"/>
              <a:t>psbK-psbI</a:t>
            </a:r>
            <a:r>
              <a:rPr lang="en-GB" sz="2000" b="1" dirty="0" smtClean="0"/>
              <a:t>&lt;</a:t>
            </a:r>
            <a:r>
              <a:rPr lang="en-GB" sz="2000" b="1" dirty="0" err="1" smtClean="0"/>
              <a:t>trnH-psbA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264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24674" y="0"/>
            <a:ext cx="9942653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sz="3200" b="1" dirty="0">
              <a:latin typeface="+mn-lt"/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5325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Συνδυασμός πυρηνικών και </a:t>
            </a:r>
            <a:r>
              <a:rPr lang="el-GR" sz="3200" b="1" dirty="0" err="1" smtClean="0"/>
              <a:t>χλωροπλαστικών</a:t>
            </a:r>
            <a:r>
              <a:rPr lang="en-GB" sz="3200" b="1" dirty="0"/>
              <a:t> </a:t>
            </a:r>
            <a:r>
              <a:rPr lang="el-GR" sz="3200" b="1" dirty="0" smtClean="0"/>
              <a:t>περιοχών</a:t>
            </a:r>
            <a:endParaRPr lang="en-GB" sz="3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4139639" y="3415226"/>
            <a:ext cx="4403400" cy="287543"/>
            <a:chOff x="5092861" y="2361235"/>
            <a:chExt cx="5494862" cy="358816"/>
          </a:xfrm>
        </p:grpSpPr>
        <p:sp>
          <p:nvSpPr>
            <p:cNvPr id="6" name="Rectangle 5"/>
            <p:cNvSpPr/>
            <p:nvPr/>
          </p:nvSpPr>
          <p:spPr>
            <a:xfrm>
              <a:off x="5092861" y="2361235"/>
              <a:ext cx="1273215" cy="3588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18S</a:t>
              </a:r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19373" y="2361235"/>
              <a:ext cx="932147" cy="3588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5.8S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14508" y="2361235"/>
              <a:ext cx="1273215" cy="3588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26S</a:t>
              </a:r>
              <a:endParaRPr lang="en-GB" dirty="0"/>
            </a:p>
          </p:txBody>
        </p:sp>
        <p:cxnSp>
          <p:nvCxnSpPr>
            <p:cNvPr id="10" name="Straight Connector 9"/>
            <p:cNvCxnSpPr>
              <a:stCxn id="6" idx="3"/>
              <a:endCxn id="7" idx="1"/>
            </p:cNvCxnSpPr>
            <p:nvPr/>
          </p:nvCxnSpPr>
          <p:spPr>
            <a:xfrm>
              <a:off x="6366076" y="2540643"/>
              <a:ext cx="10532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3"/>
              <a:endCxn id="8" idx="1"/>
            </p:cNvCxnSpPr>
            <p:nvPr/>
          </p:nvCxnSpPr>
          <p:spPr>
            <a:xfrm>
              <a:off x="8351520" y="2540644"/>
              <a:ext cx="9629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Image result for plant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1" y="3565934"/>
            <a:ext cx="2000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636092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Οι </a:t>
            </a:r>
            <a:r>
              <a:rPr lang="en-GB" sz="2000" dirty="0" smtClean="0"/>
              <a:t>DNA Barcoding </a:t>
            </a:r>
            <a:r>
              <a:rPr lang="el-GR" sz="2000" dirty="0" smtClean="0"/>
              <a:t>αναλύσεις που βασίζονται σε μονογονεϊκά κληρονομήσιμους δείκτες αδυνατούν να περιγράψουν το πλήρες φάσμα των φυλογενετικών σχέσεων</a:t>
            </a:r>
            <a:r>
              <a:rPr lang="en-GB" sz="2000" dirty="0" smtClean="0"/>
              <a:t>.</a:t>
            </a: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Για την αποτελεσματική ταυτοποίηση ειδών απαιτείται ο συνδυασμός περιοχών από διαφορετικά </a:t>
            </a:r>
            <a:r>
              <a:rPr lang="el-GR" sz="2000" dirty="0" err="1" smtClean="0"/>
              <a:t>γονιδιώματα</a:t>
            </a:r>
            <a:r>
              <a:rPr lang="el-GR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Ο συνδυασμός της πυρηνικής </a:t>
            </a:r>
            <a:r>
              <a:rPr lang="en-GB" sz="2000" i="1" dirty="0" smtClean="0"/>
              <a:t>ITS2</a:t>
            </a:r>
            <a:r>
              <a:rPr lang="en-GB" sz="2000" dirty="0" smtClean="0"/>
              <a:t> </a:t>
            </a:r>
            <a:r>
              <a:rPr lang="el-GR" sz="2000" dirty="0" smtClean="0"/>
              <a:t>και της </a:t>
            </a:r>
            <a:r>
              <a:rPr lang="el-GR" sz="2000" dirty="0" err="1" smtClean="0"/>
              <a:t>χλωροπλαστικής</a:t>
            </a:r>
            <a:r>
              <a:rPr lang="el-GR" sz="2000" dirty="0" smtClean="0"/>
              <a:t> </a:t>
            </a:r>
            <a:r>
              <a:rPr lang="en-GB" sz="2000" i="1" dirty="0" err="1" smtClean="0"/>
              <a:t>trn</a:t>
            </a:r>
            <a:r>
              <a:rPr lang="en-GB" sz="2000" dirty="0" err="1" smtClean="0"/>
              <a:t>L</a:t>
            </a:r>
            <a:r>
              <a:rPr lang="el-GR" sz="2000" dirty="0" smtClean="0"/>
              <a:t> περιοχής είναι ένας αποτελεσματικός συνδυασμός για τη ταυτοποίηση φυτών.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11445" y="4788011"/>
            <a:ext cx="4732158" cy="1891237"/>
            <a:chOff x="3476216" y="4692217"/>
            <a:chExt cx="4732158" cy="1891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6216" y="4692217"/>
              <a:ext cx="4526961" cy="156851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446181" y="6306455"/>
              <a:ext cx="1762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(</a:t>
              </a:r>
              <a:r>
                <a:rPr lang="en-GB" sz="1200" dirty="0" err="1" smtClean="0"/>
                <a:t>Taberlet</a:t>
              </a:r>
              <a:r>
                <a:rPr lang="en-GB" sz="1200" dirty="0" smtClean="0"/>
                <a:t> et al., 2007)</a:t>
              </a:r>
              <a:endParaRPr lang="en-GB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1297577" y="3565934"/>
            <a:ext cx="2713868" cy="5183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85554" y="4946469"/>
            <a:ext cx="1889760" cy="2002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751020" y="3469640"/>
            <a:ext cx="771707" cy="16256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662131" y="2972432"/>
            <a:ext cx="94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ITS2 </a:t>
            </a:r>
            <a:r>
              <a:rPr lang="el-GR" sz="1400" dirty="0" smtClean="0">
                <a:solidFill>
                  <a:srgbClr val="FF0000"/>
                </a:solidFill>
              </a:rPr>
              <a:t>περιοχή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65793" y="4938973"/>
            <a:ext cx="3360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Εκτενής φυλογενετική μελέτη.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Η δομή του </a:t>
            </a:r>
            <a:r>
              <a:rPr lang="en-GB" sz="1600" dirty="0" err="1" smtClean="0"/>
              <a:t>trnL</a:t>
            </a:r>
            <a:r>
              <a:rPr lang="en-GB" sz="1600" dirty="0" smtClean="0"/>
              <a:t> </a:t>
            </a:r>
            <a:r>
              <a:rPr lang="el-GR" sz="1600" dirty="0" smtClean="0"/>
              <a:t>επιτρέπει τη στοίχιση αλληλουχιών από διαφορετικούς οργανισμούς.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Το μικρό του μέγεθος διευκολύνει τις αναλύσεις τροφίμων.</a:t>
            </a:r>
            <a:endParaRPr lang="en-GB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8665792" y="3173716"/>
            <a:ext cx="3360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Μη </a:t>
            </a:r>
            <a:r>
              <a:rPr lang="el-GR" sz="1600" dirty="0" err="1" smtClean="0"/>
              <a:t>κωδική</a:t>
            </a:r>
            <a:r>
              <a:rPr lang="el-GR" sz="1600" dirty="0" smtClean="0"/>
              <a:t> περιοχή του </a:t>
            </a:r>
            <a:r>
              <a:rPr lang="el-GR" sz="1600" dirty="0" err="1" smtClean="0"/>
              <a:t>ριβοσωμικού</a:t>
            </a:r>
            <a:r>
              <a:rPr lang="el-GR" sz="1600" dirty="0" smtClean="0"/>
              <a:t> </a:t>
            </a:r>
            <a:r>
              <a:rPr lang="el-GR" sz="1600" dirty="0" err="1" smtClean="0"/>
              <a:t>πολυκιστρονίου</a:t>
            </a:r>
            <a:r>
              <a:rPr lang="el-GR" sz="1600" dirty="0" smtClean="0"/>
              <a:t> 18</a:t>
            </a:r>
            <a:r>
              <a:rPr lang="en-GB" sz="1600" dirty="0" smtClean="0"/>
              <a:t>S-5.8S-26S.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/>
              <a:t>Εκτενή</a:t>
            </a:r>
            <a:r>
              <a:rPr lang="el-GR" sz="1600" dirty="0"/>
              <a:t>ς</a:t>
            </a:r>
            <a:r>
              <a:rPr lang="el-GR" sz="1600" dirty="0" smtClean="0"/>
              <a:t> χρήση σε φυλογενετικές αναλύσεις φυτών.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333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1999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Διάγραμμα ροής</a:t>
            </a:r>
            <a:r>
              <a:rPr lang="en-GB" sz="3200" b="1" dirty="0" smtClean="0">
                <a:latin typeface="+mn-lt"/>
              </a:rPr>
              <a:t> </a:t>
            </a:r>
            <a:r>
              <a:rPr lang="el-GR" sz="3200" b="1" dirty="0" smtClean="0">
                <a:latin typeface="+mn-lt"/>
              </a:rPr>
              <a:t>ανάλυσης του </a:t>
            </a:r>
            <a:r>
              <a:rPr lang="en-GB" sz="3200" b="1" dirty="0" smtClean="0">
                <a:latin typeface="+mn-lt"/>
              </a:rPr>
              <a:t>DNA Barcoding</a:t>
            </a:r>
            <a:endParaRPr lang="el-GR" sz="3200" b="1" dirty="0"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2757" y="1183366"/>
            <a:ext cx="11286487" cy="4665447"/>
            <a:chOff x="422277" y="935165"/>
            <a:chExt cx="11286487" cy="4665447"/>
          </a:xfrm>
        </p:grpSpPr>
        <p:sp>
          <p:nvSpPr>
            <p:cNvPr id="34" name="Right Arrow 33"/>
            <p:cNvSpPr/>
            <p:nvPr/>
          </p:nvSpPr>
          <p:spPr>
            <a:xfrm rot="5400000">
              <a:off x="10062066" y="3187072"/>
              <a:ext cx="664215" cy="4174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10384" y="4105072"/>
              <a:ext cx="10998380" cy="1495540"/>
              <a:chOff x="771344" y="4279243"/>
              <a:chExt cx="10998380" cy="149554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226096" y="4279243"/>
                <a:ext cx="2336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b="1" dirty="0" smtClean="0"/>
                  <a:t>Στοίχιση αλληλουχιών</a:t>
                </a:r>
                <a:endParaRPr lang="en-GB" b="1" dirty="0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18" r="37586"/>
              <a:stretch/>
            </p:blipFill>
            <p:spPr>
              <a:xfrm>
                <a:off x="9018621" y="4918565"/>
                <a:ext cx="2751103" cy="650276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771344" y="4782038"/>
                <a:ext cx="274863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b="1" dirty="0" smtClean="0"/>
                  <a:t>Σύγκριση δειγμάτων</a:t>
                </a:r>
                <a:endParaRPr lang="en-GB" b="1" dirty="0" smtClean="0"/>
              </a:p>
              <a:p>
                <a:pPr algn="ctr"/>
                <a:r>
                  <a:rPr lang="el-GR" b="1" dirty="0"/>
                  <a:t>κ</a:t>
                </a:r>
                <a:r>
                  <a:rPr lang="el-GR" b="1" dirty="0" smtClean="0"/>
                  <a:t>αι </a:t>
                </a:r>
              </a:p>
              <a:p>
                <a:pPr algn="ctr"/>
                <a:r>
                  <a:rPr lang="el-GR" b="1" dirty="0" smtClean="0"/>
                  <a:t>εξαγωγή συμπερασμάτων </a:t>
                </a:r>
                <a:endParaRPr lang="en-GB" b="1" dirty="0"/>
              </a:p>
            </p:txBody>
          </p:sp>
          <p:sp>
            <p:nvSpPr>
              <p:cNvPr id="35" name="Right Arrow 34"/>
              <p:cNvSpPr/>
              <p:nvPr/>
            </p:nvSpPr>
            <p:spPr>
              <a:xfrm flipH="1">
                <a:off x="7744851" y="5034962"/>
                <a:ext cx="664215" cy="41748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8146" y="4712623"/>
                <a:ext cx="1731991" cy="106216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4479003" y="4279243"/>
                <a:ext cx="363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Σύνθεση Φυλογενετικών δέντρων</a:t>
                </a:r>
                <a:endParaRPr lang="en-GB" b="1" dirty="0"/>
              </a:p>
            </p:txBody>
          </p:sp>
          <p:sp>
            <p:nvSpPr>
              <p:cNvPr id="36" name="Right Arrow 35"/>
              <p:cNvSpPr/>
              <p:nvPr/>
            </p:nvSpPr>
            <p:spPr>
              <a:xfrm flipH="1">
                <a:off x="4129537" y="5034962"/>
                <a:ext cx="664215" cy="41748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22277" y="935165"/>
              <a:ext cx="10877944" cy="1751389"/>
              <a:chOff x="422277" y="935165"/>
              <a:chExt cx="10877944" cy="175138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436258" y="939432"/>
                <a:ext cx="1846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 smtClean="0"/>
                  <a:t>Απομόνωση </a:t>
                </a:r>
                <a:r>
                  <a:rPr lang="en-GB" b="1" dirty="0" smtClean="0"/>
                  <a:t>DNA</a:t>
                </a:r>
                <a:endParaRPr lang="en-GB" b="1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22277" y="935165"/>
                <a:ext cx="1730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b="1" dirty="0" smtClean="0"/>
                  <a:t>Δειγματοληψία</a:t>
                </a:r>
                <a:endParaRPr lang="en-GB" b="1" dirty="0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31" t="12338" r="37019" b="5238"/>
              <a:stretch/>
            </p:blipFill>
            <p:spPr>
              <a:xfrm rot="5400000">
                <a:off x="645976" y="1382438"/>
                <a:ext cx="1283460" cy="132399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146882" y="935165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PCR</a:t>
                </a:r>
                <a:endParaRPr lang="el-GR" b="1" dirty="0" smtClean="0"/>
              </a:p>
            </p:txBody>
          </p:sp>
          <p:pic>
            <p:nvPicPr>
              <p:cNvPr id="1026" name="Picture 2" descr="https://lh3.googleusercontent.com/ddp38RHEp-z1XYBFDE0kwgNQ7cWmbqpgal42MzJ7PY1-3wUZjJYhRT7iwcoHtGTO7BUCBzURzjpqocHXwCKKu4eqFl14v7iQNF4RN4lxtWf0yF6y_svMNWjSmcgoNKiIK8Na7DtgZAoqhqgT1AaeaaQ1Eg3xmNHTbvvQScFoywmS1YMj3j85zAp88LrVuy_wujN0PWvk4emVEY8HiFkbr3zEGnnELdogezFgXyxmdn20oxNmYvq9_C-eaOqn1m4C6x5KdyKqn5LHB0QVAHu2ZqmQ0ItuK2Dsr6bhlElomkooqPs6K3WUxNkqEIcDv-rSuuXYc9mi0heJF6knv0vPl_S6HbSxH6qq5aoLGD3Po4O3dLUgko2ev47zSPL2-iYYh1tpZ0DgR3i1uNdlps7OUwGbj7bhmFwN0KspdKOLzCbPgw8Xy1e5KZVrWxTZnJCR6NYTWFnlrkUtwo3Mjft21YTxcXaRBwi2uZozzu0RtUfXHbTMXfY9uAqwm4MQYc06vUfcOaKTwzrJorEmLzQ3LOYuxkFoEEv08mQzuU__gFCrEtFSXtdt4D60Qrjr7CHah1zq-owf9Maj9iNm7o7B1PmDTTuY_9XnEsHWFDUsOde2BR276eGM1erF4cWJ_-v8-i8CgQEaW_9JJSiaIpboxWFtnBjGlBNwsa8s7QxSx6mhvNPWR_TKXw=w452-h903-no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682" r="4145" b="23877"/>
              <a:stretch/>
            </p:blipFill>
            <p:spPr bwMode="auto">
              <a:xfrm>
                <a:off x="4763344" y="1402313"/>
                <a:ext cx="1326845" cy="12842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://www.clker.com/cliparts/E/W/B/N/D/L/tube-dna-pink.svg.me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0581" y="1453013"/>
                <a:ext cx="669401" cy="1191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ight Arrow 32"/>
              <p:cNvSpPr/>
              <p:nvPr/>
            </p:nvSpPr>
            <p:spPr>
              <a:xfrm>
                <a:off x="2153654" y="1835692"/>
                <a:ext cx="664215" cy="41748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40231" y="1402313"/>
                <a:ext cx="1253698" cy="1284241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7009341" y="935165"/>
                <a:ext cx="1515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 err="1" smtClean="0"/>
                  <a:t>Αλληλούχηση</a:t>
                </a:r>
                <a:endParaRPr lang="el-GR" b="1" dirty="0" smtClean="0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88127" y="1573986"/>
                <a:ext cx="1812094" cy="94089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0008011" y="935165"/>
                <a:ext cx="772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BLAST</a:t>
                </a:r>
                <a:endParaRPr lang="el-GR" b="1" dirty="0" smtClean="0"/>
              </a:p>
            </p:txBody>
          </p:sp>
          <p:sp>
            <p:nvSpPr>
              <p:cNvPr id="37" name="Right Arrow 36"/>
              <p:cNvSpPr/>
              <p:nvPr/>
            </p:nvSpPr>
            <p:spPr>
              <a:xfrm>
                <a:off x="3895176" y="1835692"/>
                <a:ext cx="664215" cy="41748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6294142" y="1835692"/>
                <a:ext cx="664215" cy="41748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ight Arrow 38"/>
              <p:cNvSpPr/>
              <p:nvPr/>
            </p:nvSpPr>
            <p:spPr>
              <a:xfrm>
                <a:off x="8619961" y="1835692"/>
                <a:ext cx="664215" cy="41748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9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1369</Words>
  <Application>Microsoft Office PowerPoint</Application>
  <PresentationFormat>Widescreen</PresentationFormat>
  <Paragraphs>292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ΑΓΡΟΤΑΥΤΟΤΗΤΑ</vt:lpstr>
      <vt:lpstr>Βιοποικιλότητα, φυτογενετικοί πόροι, και τοπικές ποικιλίες </vt:lpstr>
      <vt:lpstr>PowerPoint Presentation</vt:lpstr>
      <vt:lpstr>«Γραμμωτός Κώδικας» DNA (DNA Barcoding)</vt:lpstr>
      <vt:lpstr>PowerPoint Presentation</vt:lpstr>
      <vt:lpstr>«Γραμμωτός Κώδικας» DNA (DNA Barcoding)</vt:lpstr>
      <vt:lpstr>Το χλωροπλαστικό γονιδίωμα είναι πλούσιο σε DNA Barcodes</vt:lpstr>
      <vt:lpstr>Συνδυασμός πυρηνικών και χλωροπλαστικών περιοχών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«Γραμμωτός Κώδικας» DNA (DNA Barcoding)</dc:title>
  <dc:creator>pmad-user-3</dc:creator>
  <cp:lastModifiedBy>pmad-user-3</cp:lastModifiedBy>
  <cp:revision>91</cp:revision>
  <dcterms:created xsi:type="dcterms:W3CDTF">2019-11-29T07:47:28Z</dcterms:created>
  <dcterms:modified xsi:type="dcterms:W3CDTF">2019-12-04T19:40:15Z</dcterms:modified>
</cp:coreProperties>
</file>